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3" r:id="rId9"/>
    <p:sldId id="264" r:id="rId10"/>
    <p:sldId id="265" r:id="rId11"/>
    <p:sldId id="266" r:id="rId12"/>
  </p:sldIdLst>
  <p:sldSz cx="18288000" cy="10287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B37A69F-9E71-47EB-8C69-490EF09ADD5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0A54A6D-B356-4538-8E3E-2B5320BEBC9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906FA13-DAAD-4701-947B-41D6D8043EF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4BB145-2DD3-42FA-8725-57CFE7E4D06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B5DC593-C519-445A-A24B-21E902BCAE11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8FBE618-CECC-474E-B5F1-1FDC863DC7A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DFE7DE1-E86F-4946-8AE2-F1D6D36138E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717E7FC-13AF-4F04-882E-28A592BB44E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D0927E7-C0E6-41C2-A9A4-E1C8BD12961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C229A52-015B-4031-80DB-B6E14271AF0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007BC0C-AD73-4652-8390-6392BF7C206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0B5F703-66A4-4A3D-AF86-C451C78461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latin typeface="Noto Serif CJK KR"/>
              </a:rPr>
              <a:t>&lt;바닥글&gt;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FA74CB8-A99A-4FA8-959D-F597268FB72C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Noto Serif CJK KR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US" sz="1400" b="0" strike="noStrike" spc="-1">
                <a:latin typeface="Noto Serif CJK KR"/>
              </a:defRPr>
            </a:lvl1pPr>
          </a:lstStyle>
          <a:p>
            <a:r>
              <a:rPr lang="en-US" sz="1400" b="0" strike="noStrike" spc="-1">
                <a:latin typeface="Noto Serif CJK KR"/>
              </a:rPr>
              <a:t>&lt;날짜/시간&gt;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ko-KR" sz="4400" b="0" strike="noStrike" spc="-1">
                <a:latin typeface="Noto Sans CJK KR"/>
              </a:rPr>
              <a:t>제목 텍스트의 서식을 편집하려면 클릭하십시오</a:t>
            </a:r>
            <a:r>
              <a:rPr lang="en-US" sz="4400" b="0" strike="noStrike" spc="-1">
                <a:latin typeface="Noto Sans CJK KR"/>
              </a:rPr>
              <a:t>.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latin typeface="Noto Sans CJK KR"/>
              </a:rPr>
              <a:t>개요 텍스트의 서식을 편집하려면 클릭하십시오</a:t>
            </a:r>
            <a:endParaRPr lang="en-US" sz="3200" b="0" strike="noStrike" spc="-1">
              <a:latin typeface="Noto Sans CJK KR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KR"/>
              </a:rPr>
              <a:t>2</a:t>
            </a:r>
            <a:r>
              <a:rPr lang="ko-KR" sz="2800" b="0" strike="noStrike" spc="-1">
                <a:latin typeface="Noto Sans CJK KR"/>
              </a:rPr>
              <a:t>번째 개요 수준</a:t>
            </a:r>
            <a:endParaRPr lang="en-US" sz="2800" b="0" strike="noStrike" spc="-1">
              <a:latin typeface="Noto Sans CJK KR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KR"/>
              </a:rPr>
              <a:t>3</a:t>
            </a:r>
            <a:r>
              <a:rPr lang="ko-KR" sz="2400" b="0" strike="noStrike" spc="-1">
                <a:latin typeface="Noto Sans CJK KR"/>
              </a:rPr>
              <a:t>번째 개요 수준</a:t>
            </a:r>
            <a:endParaRPr lang="en-US" sz="2400" b="0" strike="noStrike" spc="-1">
              <a:latin typeface="Noto Sans CJK KR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KR"/>
              </a:rPr>
              <a:t>4</a:t>
            </a:r>
            <a:r>
              <a:rPr lang="ko-KR" sz="2000" b="0" strike="noStrike" spc="-1">
                <a:latin typeface="Noto Sans CJK KR"/>
              </a:rPr>
              <a:t>번째 개요 수준</a:t>
            </a:r>
            <a:endParaRPr lang="en-US" sz="2000" b="0" strike="noStrike" spc="-1">
              <a:latin typeface="Noto Sans CJK KR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KR"/>
              </a:rPr>
              <a:t>5</a:t>
            </a:r>
            <a:r>
              <a:rPr lang="ko-KR" sz="2000" b="0" strike="noStrike" spc="-1">
                <a:latin typeface="Noto Sans CJK KR"/>
              </a:rPr>
              <a:t>번째 개요 수준</a:t>
            </a:r>
            <a:endParaRPr lang="en-US" sz="2000" b="0" strike="noStrike" spc="-1">
              <a:latin typeface="Noto Sans CJK KR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KR"/>
              </a:rPr>
              <a:t>6</a:t>
            </a:r>
            <a:r>
              <a:rPr lang="ko-KR" sz="2000" b="0" strike="noStrike" spc="-1">
                <a:latin typeface="Noto Sans CJK KR"/>
              </a:rPr>
              <a:t>번째 개요 수준</a:t>
            </a:r>
            <a:endParaRPr lang="en-US" sz="2000" b="0" strike="noStrike" spc="-1">
              <a:latin typeface="Noto Sans CJK KR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KR"/>
              </a:rPr>
              <a:t>7</a:t>
            </a:r>
            <a:r>
              <a:rPr lang="ko-KR" sz="2000" b="0" strike="noStrike" spc="-1">
                <a:latin typeface="Noto Sans CJK KR"/>
              </a:rPr>
              <a:t>번째 개요 수준</a:t>
            </a:r>
            <a:endParaRPr lang="en-US" sz="2000" b="0" strike="noStrike" spc="-1">
              <a:latin typeface="Noto Sans CJK KR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2"/>
          <p:cNvSpPr/>
          <p:nvPr/>
        </p:nvSpPr>
        <p:spPr>
          <a:xfrm>
            <a:off x="-152280" y="-2520"/>
            <a:ext cx="18286920" cy="102859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AutoShape 3"/>
          <p:cNvSpPr/>
          <p:nvPr/>
        </p:nvSpPr>
        <p:spPr>
          <a:xfrm>
            <a:off x="1028520" y="7420320"/>
            <a:ext cx="9526680" cy="360"/>
          </a:xfrm>
          <a:prstGeom prst="line">
            <a:avLst/>
          </a:prstGeom>
          <a:ln w="19050">
            <a:solidFill>
              <a:srgbClr val="37373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3" name="Group 4"/>
          <p:cNvGrpSpPr/>
          <p:nvPr/>
        </p:nvGrpSpPr>
        <p:grpSpPr>
          <a:xfrm>
            <a:off x="1028880" y="1028880"/>
            <a:ext cx="1637280" cy="1637280"/>
            <a:chOff x="1028880" y="1028880"/>
            <a:chExt cx="1637280" cy="1637280"/>
          </a:xfrm>
        </p:grpSpPr>
        <p:sp>
          <p:nvSpPr>
            <p:cNvPr id="44" name="Freeform 5"/>
            <p:cNvSpPr/>
            <p:nvPr/>
          </p:nvSpPr>
          <p:spPr>
            <a:xfrm>
              <a:off x="1028880" y="1028880"/>
              <a:ext cx="1637280" cy="16372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TextBox 6"/>
            <p:cNvSpPr/>
            <p:nvPr/>
          </p:nvSpPr>
          <p:spPr>
            <a:xfrm>
              <a:off x="1182240" y="1105560"/>
              <a:ext cx="1330200" cy="1406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6" name="Group 7"/>
          <p:cNvGrpSpPr/>
          <p:nvPr/>
        </p:nvGrpSpPr>
        <p:grpSpPr>
          <a:xfrm>
            <a:off x="13765320" y="4430160"/>
            <a:ext cx="2872080" cy="4078800"/>
            <a:chOff x="13765320" y="4430160"/>
            <a:chExt cx="2872080" cy="4078800"/>
          </a:xfrm>
        </p:grpSpPr>
        <p:sp>
          <p:nvSpPr>
            <p:cNvPr id="47" name="Freeform 8"/>
            <p:cNvSpPr/>
            <p:nvPr/>
          </p:nvSpPr>
          <p:spPr>
            <a:xfrm>
              <a:off x="13765320" y="4574880"/>
              <a:ext cx="2872080" cy="3934080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TextBox 9"/>
            <p:cNvSpPr/>
            <p:nvPr/>
          </p:nvSpPr>
          <p:spPr>
            <a:xfrm>
              <a:off x="13765320" y="4430160"/>
              <a:ext cx="2872080" cy="4078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9" name="Group 10"/>
          <p:cNvGrpSpPr/>
          <p:nvPr/>
        </p:nvGrpSpPr>
        <p:grpSpPr>
          <a:xfrm>
            <a:off x="15202080" y="7056360"/>
            <a:ext cx="3085200" cy="3229920"/>
            <a:chOff x="15202080" y="7056360"/>
            <a:chExt cx="3085200" cy="3229920"/>
          </a:xfrm>
        </p:grpSpPr>
        <p:sp>
          <p:nvSpPr>
            <p:cNvPr id="50" name="Freeform 11"/>
            <p:cNvSpPr/>
            <p:nvPr/>
          </p:nvSpPr>
          <p:spPr>
            <a:xfrm>
              <a:off x="15202080" y="7201080"/>
              <a:ext cx="3085200" cy="30852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TextBox 12"/>
            <p:cNvSpPr/>
            <p:nvPr/>
          </p:nvSpPr>
          <p:spPr>
            <a:xfrm>
              <a:off x="15202080" y="7056360"/>
              <a:ext cx="3085200" cy="3229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2" name="Freeform 13"/>
          <p:cNvSpPr/>
          <p:nvPr/>
        </p:nvSpPr>
        <p:spPr>
          <a:xfrm>
            <a:off x="1539000" y="1299960"/>
            <a:ext cx="616320" cy="1094400"/>
          </a:xfrm>
          <a:custGeom>
            <a:avLst/>
            <a:gdLst/>
            <a:ahLst/>
            <a:cxnLst/>
            <a:rect l="l" t="t" r="r" b="b"/>
            <a:pathLst>
              <a:path w="617442" h="1095462">
                <a:moveTo>
                  <a:pt x="0" y="0"/>
                </a:moveTo>
                <a:lnTo>
                  <a:pt x="617442" y="0"/>
                </a:lnTo>
                <a:lnTo>
                  <a:pt x="617442" y="1095462"/>
                </a:lnTo>
                <a:lnTo>
                  <a:pt x="0" y="10954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TextBox 14"/>
          <p:cNvSpPr/>
          <p:nvPr/>
        </p:nvSpPr>
        <p:spPr>
          <a:xfrm>
            <a:off x="1028880" y="3932280"/>
            <a:ext cx="9525600" cy="344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13575"/>
              </a:lnSpc>
              <a:buNone/>
            </a:pPr>
            <a:r>
              <a:rPr lang="ko-KR" sz="9690" b="0" strike="noStrike" spc="-233">
                <a:solidFill>
                  <a:srgbClr val="2E5743"/>
                </a:solidFill>
                <a:latin typeface="윤고딕 Semi-Bold"/>
                <a:ea typeface="윤고딕 Semi-Bold"/>
              </a:rPr>
              <a:t>차량 주변 운전 행태 인식 </a:t>
            </a:r>
            <a:r>
              <a:rPr lang="en-US" sz="9690" b="0" strike="noStrike" spc="-233">
                <a:solidFill>
                  <a:srgbClr val="2E5743"/>
                </a:solidFill>
                <a:latin typeface="윤고딕 Semi-Bold"/>
                <a:ea typeface="윤고딕 Semi-Bold"/>
              </a:rPr>
              <a:t>AI</a:t>
            </a:r>
            <a:endParaRPr lang="en-US" sz="9690" b="0" strike="noStrike" spc="-1">
              <a:latin typeface="Noto Sans CJK KR"/>
            </a:endParaRPr>
          </a:p>
        </p:txBody>
      </p:sp>
      <p:sp>
        <p:nvSpPr>
          <p:cNvPr id="54" name="TextBox 15"/>
          <p:cNvSpPr/>
          <p:nvPr/>
        </p:nvSpPr>
        <p:spPr>
          <a:xfrm>
            <a:off x="1066680" y="3019320"/>
            <a:ext cx="8399160" cy="97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7696"/>
              </a:lnSpc>
              <a:buNone/>
            </a:pPr>
            <a:r>
              <a:rPr lang="ko-KR" sz="5500" b="0" strike="noStrike" spc="-131">
                <a:solidFill>
                  <a:srgbClr val="2E5743"/>
                </a:solidFill>
                <a:latin typeface="윤고딕 Bold"/>
                <a:ea typeface="윤고딕 Bold"/>
              </a:rPr>
              <a:t>프로젝트</a:t>
            </a:r>
            <a:endParaRPr lang="en-US" sz="5500" b="0" strike="noStrike" spc="-1"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"/>
          <p:cNvSpPr/>
          <p:nvPr/>
        </p:nvSpPr>
        <p:spPr>
          <a:xfrm>
            <a:off x="0" y="0"/>
            <a:ext cx="18286920" cy="102859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3" name="AutoShape 3"/>
          <p:cNvSpPr/>
          <p:nvPr/>
        </p:nvSpPr>
        <p:spPr>
          <a:xfrm>
            <a:off x="1028520" y="2529720"/>
            <a:ext cx="16230600" cy="360"/>
          </a:xfrm>
          <a:prstGeom prst="line">
            <a:avLst/>
          </a:prstGeom>
          <a:ln w="19050">
            <a:solidFill>
              <a:srgbClr val="37373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54" name="Group 10"/>
          <p:cNvGrpSpPr/>
          <p:nvPr/>
        </p:nvGrpSpPr>
        <p:grpSpPr>
          <a:xfrm>
            <a:off x="1313280" y="3031200"/>
            <a:ext cx="376200" cy="376200"/>
            <a:chOff x="1313280" y="3031200"/>
            <a:chExt cx="376200" cy="376200"/>
          </a:xfrm>
        </p:grpSpPr>
        <p:sp>
          <p:nvSpPr>
            <p:cNvPr id="255" name="Freeform 11"/>
            <p:cNvSpPr/>
            <p:nvPr/>
          </p:nvSpPr>
          <p:spPr>
            <a:xfrm>
              <a:off x="1313280" y="3031200"/>
              <a:ext cx="376200" cy="3762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TextBox 12"/>
            <p:cNvSpPr/>
            <p:nvPr/>
          </p:nvSpPr>
          <p:spPr>
            <a:xfrm>
              <a:off x="1348920" y="3048840"/>
              <a:ext cx="305640" cy="323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57" name="Group 13"/>
          <p:cNvGrpSpPr/>
          <p:nvPr/>
        </p:nvGrpSpPr>
        <p:grpSpPr>
          <a:xfrm>
            <a:off x="6543360" y="3031200"/>
            <a:ext cx="376200" cy="376200"/>
            <a:chOff x="6543360" y="3031200"/>
            <a:chExt cx="376200" cy="376200"/>
          </a:xfrm>
        </p:grpSpPr>
        <p:sp>
          <p:nvSpPr>
            <p:cNvPr id="258" name="Freeform 14"/>
            <p:cNvSpPr/>
            <p:nvPr/>
          </p:nvSpPr>
          <p:spPr>
            <a:xfrm>
              <a:off x="6543360" y="3031200"/>
              <a:ext cx="376200" cy="3762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" name="TextBox 15"/>
            <p:cNvSpPr/>
            <p:nvPr/>
          </p:nvSpPr>
          <p:spPr>
            <a:xfrm>
              <a:off x="6579000" y="3048840"/>
              <a:ext cx="305640" cy="323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3" name="TextBox 19"/>
          <p:cNvSpPr/>
          <p:nvPr/>
        </p:nvSpPr>
        <p:spPr>
          <a:xfrm>
            <a:off x="1896120" y="1366200"/>
            <a:ext cx="5464800" cy="90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7106"/>
              </a:lnSpc>
              <a:buNone/>
            </a:pPr>
            <a:r>
              <a:rPr lang="ko-KR" sz="5070" b="0" strike="noStrike" spc="-341">
                <a:solidFill>
                  <a:srgbClr val="2E5743"/>
                </a:solidFill>
                <a:latin typeface="윤고딕 Bold"/>
                <a:ea typeface="윤고딕 Bold"/>
              </a:rPr>
              <a:t>팀원 역할 분담</a:t>
            </a:r>
            <a:endParaRPr lang="en-US" sz="5070" b="0" strike="noStrike" spc="-1">
              <a:latin typeface="Noto Sans CJK KR"/>
            </a:endParaRPr>
          </a:p>
        </p:txBody>
      </p:sp>
      <p:sp>
        <p:nvSpPr>
          <p:cNvPr id="264" name="TextBox 20"/>
          <p:cNvSpPr/>
          <p:nvPr/>
        </p:nvSpPr>
        <p:spPr>
          <a:xfrm>
            <a:off x="1028880" y="1051200"/>
            <a:ext cx="717120" cy="136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10746"/>
              </a:lnSpc>
              <a:buNone/>
            </a:pPr>
            <a:r>
              <a:rPr lang="en-US" sz="7680" b="0" strike="noStrike" spc="-514">
                <a:solidFill>
                  <a:srgbClr val="2E5743"/>
                </a:solidFill>
                <a:latin typeface="윤고딕 Bold"/>
                <a:ea typeface="윤고딕 Bold"/>
              </a:rPr>
              <a:t>7</a:t>
            </a:r>
            <a:endParaRPr lang="en-US" sz="7680" b="0" strike="noStrike" spc="-1">
              <a:latin typeface="Noto Sans CJK KR"/>
            </a:endParaRPr>
          </a:p>
        </p:txBody>
      </p:sp>
      <p:sp>
        <p:nvSpPr>
          <p:cNvPr id="265" name="TextBox 21"/>
          <p:cNvSpPr/>
          <p:nvPr/>
        </p:nvSpPr>
        <p:spPr>
          <a:xfrm>
            <a:off x="1856520" y="2933640"/>
            <a:ext cx="4269240" cy="415498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606"/>
              </a:lnSpc>
              <a:buNone/>
            </a:pPr>
            <a:r>
              <a:rPr lang="ko-KR" sz="2570" b="0" strike="noStrike" spc="-174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송가람</a:t>
            </a:r>
            <a:endParaRPr lang="en-US" altLang="ko-KR" sz="2570" b="0" strike="noStrike" spc="-174" dirty="0" smtClean="0">
              <a:solidFill>
                <a:srgbClr val="373737"/>
              </a:solidFill>
              <a:latin typeface="윤고딕 Semi-Bold"/>
              <a:ea typeface="윤고딕 Semi-Bold"/>
            </a:endParaRPr>
          </a:p>
          <a:p>
            <a:pPr>
              <a:lnSpc>
                <a:spcPts val="3606"/>
              </a:lnSpc>
              <a:buNone/>
            </a:pPr>
            <a:r>
              <a:rPr lang="en-US" sz="2570" spc="-174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570" b="0" strike="noStrike" spc="-174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: </a:t>
            </a:r>
            <a:r>
              <a:rPr lang="ko-KR" sz="2570" b="0" strike="noStrike" spc="-174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딥러닝</a:t>
            </a:r>
            <a:r>
              <a:rPr lang="ko-KR" sz="2570" b="0" strike="noStrike" spc="-174" dirty="0">
                <a:solidFill>
                  <a:srgbClr val="373737"/>
                </a:solidFill>
                <a:latin typeface="윤고딕 Semi-Bold"/>
                <a:ea typeface="윤고딕 Semi-Bold"/>
              </a:rPr>
              <a:t> 개발</a:t>
            </a:r>
            <a:endParaRPr lang="en-US" sz="2570" b="0" strike="noStrike" spc="-1" dirty="0">
              <a:latin typeface="Noto Sans CJK KR"/>
            </a:endParaRPr>
          </a:p>
          <a:p>
            <a:pPr>
              <a:lnSpc>
                <a:spcPts val="3606"/>
              </a:lnSpc>
              <a:buNone/>
            </a:pPr>
            <a:r>
              <a:rPr lang="ko-KR" sz="2000" b="0" strike="noStrike" spc="-174" dirty="0">
                <a:solidFill>
                  <a:srgbClr val="373737"/>
                </a:solidFill>
                <a:latin typeface="윤고딕 Semi-Bold"/>
                <a:ea typeface="윤고딕 Semi-Bold"/>
              </a:rPr>
              <a:t>모델 학습 및 </a:t>
            </a:r>
            <a:r>
              <a:rPr lang="en-US" sz="2000" b="0" strike="noStrike" spc="-174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jetson</a:t>
            </a:r>
            <a:r>
              <a:rPr lang="en-US" sz="2000" b="0" strike="noStrike" spc="-174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ko-KR" sz="2000" b="0" strike="noStrike" spc="-174" dirty="0">
                <a:solidFill>
                  <a:srgbClr val="373737"/>
                </a:solidFill>
                <a:latin typeface="윤고딕 Semi-Bold"/>
                <a:ea typeface="윤고딕 Semi-Bold"/>
              </a:rPr>
              <a:t>구현 핵심 담당</a:t>
            </a:r>
            <a:endParaRPr lang="en-US" sz="2000" b="0" strike="noStrike" spc="-1" dirty="0">
              <a:latin typeface="Noto Sans CJK KR"/>
            </a:endParaRPr>
          </a:p>
          <a:p>
            <a:pPr>
              <a:lnSpc>
                <a:spcPts val="3606"/>
              </a:lnSpc>
              <a:buNone/>
            </a:pPr>
            <a:endParaRPr lang="en-US" sz="2000" b="0" strike="noStrike" spc="-1" dirty="0">
              <a:latin typeface="Noto Sans CJK KR"/>
            </a:endParaRPr>
          </a:p>
          <a:p>
            <a:pPr>
              <a:lnSpc>
                <a:spcPts val="3606"/>
              </a:lnSpc>
              <a:buNone/>
            </a:pPr>
            <a:r>
              <a:rPr lang="ko-KR" sz="2570" b="0" strike="noStrike" spc="-174" dirty="0">
                <a:solidFill>
                  <a:srgbClr val="373737"/>
                </a:solidFill>
                <a:latin typeface="윤고딕 Semi-Bold"/>
                <a:ea typeface="윤고딕 Semi-Bold"/>
              </a:rPr>
              <a:t>세부 역할</a:t>
            </a:r>
            <a:r>
              <a:rPr lang="en-US" sz="2570" b="0" strike="noStrike" spc="-174" dirty="0">
                <a:solidFill>
                  <a:srgbClr val="373737"/>
                </a:solidFill>
                <a:latin typeface="윤고딕 Semi-Bold"/>
                <a:ea typeface="윤고딕 Semi-Bold"/>
              </a:rPr>
              <a:t>:</a:t>
            </a:r>
            <a:endParaRPr lang="en-US" sz="2570" b="0" strike="noStrike" spc="-1" dirty="0">
              <a:latin typeface="Noto Sans CJK KR"/>
            </a:endParaRPr>
          </a:p>
          <a:p>
            <a:pPr marL="457200" indent="-457200">
              <a:lnSpc>
                <a:spcPts val="3606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 dirty="0">
                <a:solidFill>
                  <a:srgbClr val="000000"/>
                </a:solidFill>
                <a:latin typeface="Calibri"/>
                <a:ea typeface="윤고딕 Semi-Bold"/>
              </a:rPr>
              <a:t>전체 시스템 설계 및 개발 진행 관리</a:t>
            </a:r>
            <a:endParaRPr lang="en-US" sz="1800" b="0" strike="noStrike" spc="-1" dirty="0">
              <a:latin typeface="Noto Sans CJK KR"/>
            </a:endParaRPr>
          </a:p>
          <a:p>
            <a:pPr marL="457200" indent="-457200">
              <a:lnSpc>
                <a:spcPts val="3606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 dirty="0">
                <a:solidFill>
                  <a:srgbClr val="000000"/>
                </a:solidFill>
                <a:latin typeface="Calibri"/>
                <a:ea typeface="윤고딕 Semi-Bold"/>
              </a:rPr>
              <a:t>카메라 입력 시스템 구성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윤고딕 Semi-Bold"/>
              </a:rPr>
              <a:t>(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윤고딕 Semi-Bold"/>
              </a:rPr>
              <a:t>OpenCV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윤고딕 Semi-Bold"/>
              </a:rPr>
              <a:t>)</a:t>
            </a:r>
            <a:endParaRPr lang="en-US" sz="1800" b="0" strike="noStrike" spc="-1" dirty="0">
              <a:latin typeface="Noto Sans CJK KR"/>
            </a:endParaRPr>
          </a:p>
          <a:p>
            <a:pPr marL="457200" indent="-457200">
              <a:lnSpc>
                <a:spcPts val="3606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윤고딕 Semi-Bold"/>
              </a:rPr>
              <a:t>YOLOv5 </a:t>
            </a:r>
            <a:r>
              <a:rPr lang="ko-KR" sz="1800" b="0" strike="noStrike" spc="-1" dirty="0">
                <a:solidFill>
                  <a:srgbClr val="000000"/>
                </a:solidFill>
                <a:latin typeface="Calibri"/>
                <a:ea typeface="윤고딕 Semi-Bold"/>
              </a:rPr>
              <a:t>등 </a:t>
            </a:r>
            <a:r>
              <a:rPr lang="ko-KR" sz="1800" b="0" strike="noStrike" spc="-1" dirty="0" err="1">
                <a:solidFill>
                  <a:srgbClr val="000000"/>
                </a:solidFill>
                <a:latin typeface="Calibri"/>
                <a:ea typeface="윤고딕 Semi-Bold"/>
              </a:rPr>
              <a:t>딥러닝</a:t>
            </a:r>
            <a:r>
              <a:rPr lang="ko-KR" sz="1800" b="0" strike="noStrike" spc="-1" dirty="0">
                <a:solidFill>
                  <a:srgbClr val="000000"/>
                </a:solidFill>
                <a:latin typeface="Calibri"/>
                <a:ea typeface="윤고딕 Semi-Bold"/>
              </a:rPr>
              <a:t> 모델 학습 및 최적화</a:t>
            </a:r>
            <a:endParaRPr lang="en-US" sz="1800" b="0" strike="noStrike" spc="-1" dirty="0">
              <a:latin typeface="Noto Sans CJK KR"/>
            </a:endParaRPr>
          </a:p>
          <a:p>
            <a:pPr marL="457200" indent="-457200">
              <a:lnSpc>
                <a:spcPts val="3606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윤고딕 Semi-Bold"/>
              </a:rPr>
              <a:t>Jetson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윤고딕 Semi-Bold"/>
              </a:rPr>
              <a:t> Nano</a:t>
            </a:r>
            <a:r>
              <a:rPr lang="ko-KR" sz="1800" b="0" strike="noStrike" spc="-1" dirty="0">
                <a:solidFill>
                  <a:srgbClr val="000000"/>
                </a:solidFill>
                <a:latin typeface="Calibri"/>
                <a:ea typeface="윤고딕 Semi-Bold"/>
              </a:rPr>
              <a:t>에서 실시간 추론 구현</a:t>
            </a: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266" name="TextBox 22"/>
          <p:cNvSpPr/>
          <p:nvPr/>
        </p:nvSpPr>
        <p:spPr>
          <a:xfrm>
            <a:off x="7086600" y="2933640"/>
            <a:ext cx="9175830" cy="369331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ts val="3606"/>
              </a:lnSpc>
              <a:buNone/>
            </a:pPr>
            <a:r>
              <a:rPr lang="ko-KR" sz="2570" b="0" strike="noStrike" spc="-174" dirty="0" err="1" smtClean="0">
                <a:solidFill>
                  <a:srgbClr val="373737"/>
                </a:solidFill>
                <a:latin typeface="윤고딕 Semi-Bold"/>
                <a:ea typeface="윤고딕 Semi-Bold"/>
              </a:rPr>
              <a:t>설유승</a:t>
            </a:r>
            <a:r>
              <a:rPr lang="en-US" altLang="ko-KR" sz="2570" b="0" strike="noStrike" spc="-174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, </a:t>
            </a:r>
            <a:r>
              <a:rPr lang="ko-KR" altLang="en-US" sz="2570" b="0" strike="noStrike" spc="-174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신경임</a:t>
            </a:r>
            <a:r>
              <a:rPr lang="en-US" altLang="ko-KR" sz="2570" b="0" strike="noStrike" spc="-174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, </a:t>
            </a:r>
            <a:r>
              <a:rPr lang="ko-KR" altLang="en-US" sz="2570" b="0" strike="noStrike" spc="-174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황치영 </a:t>
            </a:r>
            <a:endParaRPr lang="en-US" altLang="ko-KR" sz="2570" b="0" strike="noStrike" spc="-174" dirty="0" smtClean="0">
              <a:solidFill>
                <a:srgbClr val="373737"/>
              </a:solidFill>
              <a:latin typeface="윤고딕 Semi-Bold"/>
              <a:ea typeface="윤고딕 Semi-Bold"/>
            </a:endParaRPr>
          </a:p>
          <a:p>
            <a:pPr>
              <a:lnSpc>
                <a:spcPts val="3606"/>
              </a:lnSpc>
              <a:buNone/>
            </a:pPr>
            <a:r>
              <a:rPr lang="en-US" sz="2570" spc="-174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570" b="0" strike="noStrike" spc="-174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: </a:t>
            </a:r>
            <a:r>
              <a:rPr lang="en-US" altLang="ko-KR" sz="2570" spc="-174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CAN </a:t>
            </a:r>
            <a:r>
              <a:rPr lang="ko-KR" altLang="en-US" sz="2570" spc="-174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통신 구현</a:t>
            </a:r>
            <a:r>
              <a:rPr lang="en-US" altLang="ko-KR" sz="2570" spc="-174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, </a:t>
            </a:r>
            <a:r>
              <a:rPr lang="ko-KR" altLang="en-US" sz="2570" spc="-174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하드웨어 구성</a:t>
            </a:r>
            <a:endParaRPr lang="en-US" altLang="ko-KR" sz="2570" spc="-174" dirty="0" smtClean="0">
              <a:solidFill>
                <a:srgbClr val="373737"/>
              </a:solidFill>
              <a:latin typeface="윤고딕 Semi-Bold"/>
              <a:ea typeface="윤고딕 Semi-Bold"/>
            </a:endParaRPr>
          </a:p>
          <a:p>
            <a:pPr>
              <a:lnSpc>
                <a:spcPts val="3606"/>
              </a:lnSpc>
              <a:buNone/>
            </a:pPr>
            <a:r>
              <a:rPr lang="en-US" altLang="ko-KR" sz="2570" spc="-174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000" b="0" strike="noStrike" spc="-174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ko-KR" sz="2000" b="0" strike="noStrike" spc="-174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실험 환경 구성</a:t>
            </a:r>
            <a:r>
              <a:rPr lang="en-US" sz="2000" b="0" strike="noStrike" spc="-174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, </a:t>
            </a:r>
            <a:r>
              <a:rPr lang="ko-KR" sz="2000" b="0" strike="noStrike" spc="-174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경고 시스템 개발</a:t>
            </a:r>
            <a:endParaRPr lang="en-US" sz="2000" b="0" strike="noStrike" spc="-1" dirty="0" smtClean="0">
              <a:latin typeface="Noto Sans CJK KR"/>
            </a:endParaRPr>
          </a:p>
          <a:p>
            <a:pPr>
              <a:lnSpc>
                <a:spcPts val="3606"/>
              </a:lnSpc>
              <a:buNone/>
            </a:pPr>
            <a:endParaRPr lang="en-US" sz="2570" b="0" strike="noStrike" spc="-1" dirty="0" smtClean="0">
              <a:latin typeface="Noto Sans CJK KR"/>
            </a:endParaRPr>
          </a:p>
          <a:p>
            <a:pPr>
              <a:lnSpc>
                <a:spcPts val="3606"/>
              </a:lnSpc>
              <a:buNone/>
            </a:pPr>
            <a:r>
              <a:rPr lang="ko-KR" sz="2570" b="0" strike="noStrike" spc="-174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세부 </a:t>
            </a:r>
            <a:r>
              <a:rPr lang="ko-KR" sz="2570" b="0" strike="noStrike" spc="-174" dirty="0">
                <a:solidFill>
                  <a:srgbClr val="373737"/>
                </a:solidFill>
                <a:latin typeface="윤고딕 Semi-Bold"/>
                <a:ea typeface="윤고딕 Semi-Bold"/>
              </a:rPr>
              <a:t>역할</a:t>
            </a:r>
            <a:r>
              <a:rPr lang="en-US" sz="2570" b="0" strike="noStrike" spc="-174" dirty="0">
                <a:solidFill>
                  <a:srgbClr val="373737"/>
                </a:solidFill>
                <a:latin typeface="윤고딕 Semi-Bold"/>
                <a:ea typeface="윤고딕 Semi-Bold"/>
              </a:rPr>
              <a:t>:</a:t>
            </a:r>
            <a:endParaRPr lang="en-US" sz="2570" b="0" strike="noStrike" spc="-1" dirty="0">
              <a:latin typeface="Noto Sans CJK KR"/>
            </a:endParaRPr>
          </a:p>
          <a:p>
            <a:pPr marL="457200" indent="-457200">
              <a:lnSpc>
                <a:spcPts val="3606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 err="1" smtClean="0">
                <a:solidFill>
                  <a:srgbClr val="000000"/>
                </a:solidFill>
                <a:latin typeface="Calibri"/>
                <a:ea typeface="윤고딕 Semi-Bold"/>
              </a:rPr>
              <a:t>Jetson</a:t>
            </a:r>
            <a:r>
              <a:rPr lang="en-US" spc="-1" dirty="0" smtClean="0">
                <a:solidFill>
                  <a:srgbClr val="000000"/>
                </a:solidFill>
                <a:latin typeface="Calibri"/>
                <a:ea typeface="윤고딕 Semi-Bold"/>
              </a:rPr>
              <a:t> Nano, STM32 CAN </a:t>
            </a:r>
            <a:r>
              <a:rPr lang="ko-KR" altLang="en-US" spc="-1" dirty="0" smtClean="0">
                <a:solidFill>
                  <a:srgbClr val="000000"/>
                </a:solidFill>
                <a:latin typeface="Calibri"/>
                <a:ea typeface="윤고딕 Semi-Bold"/>
              </a:rPr>
              <a:t>통신을 위한 회로 구성</a:t>
            </a:r>
            <a:endParaRPr lang="en-US" altLang="ko-KR" spc="-1" dirty="0" smtClean="0">
              <a:solidFill>
                <a:srgbClr val="000000"/>
              </a:solidFill>
              <a:latin typeface="Calibri"/>
              <a:ea typeface="윤고딕 Semi-Bold"/>
            </a:endParaRPr>
          </a:p>
          <a:p>
            <a:pPr marL="457200" indent="-457200">
              <a:lnSpc>
                <a:spcPts val="3606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 dirty="0" smtClean="0">
                <a:solidFill>
                  <a:srgbClr val="000000"/>
                </a:solidFill>
                <a:latin typeface="Calibri"/>
                <a:ea typeface="윤고딕 Semi-Bold"/>
              </a:rPr>
              <a:t>경고 </a:t>
            </a:r>
            <a:r>
              <a:rPr lang="ko-KR" sz="1800" b="0" strike="noStrike" spc="-1" dirty="0">
                <a:solidFill>
                  <a:srgbClr val="000000"/>
                </a:solidFill>
                <a:latin typeface="Calibri"/>
                <a:ea typeface="윤고딕 Semi-Bold"/>
              </a:rPr>
              <a:t>시스템 구현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윤고딕 Semi-Bold"/>
              </a:rPr>
              <a:t>(</a:t>
            </a:r>
            <a:r>
              <a:rPr lang="ko-KR" sz="1800" b="0" strike="noStrike" spc="-1" dirty="0">
                <a:solidFill>
                  <a:srgbClr val="000000"/>
                </a:solidFill>
                <a:latin typeface="Calibri"/>
                <a:ea typeface="윤고딕 Semi-Bold"/>
              </a:rPr>
              <a:t>예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윤고딕 Semi-Bold"/>
              </a:rPr>
              <a:t>: LED, </a:t>
            </a:r>
            <a:r>
              <a:rPr lang="ko-KR" sz="1800" b="0" strike="noStrike" spc="-1" dirty="0">
                <a:solidFill>
                  <a:srgbClr val="000000"/>
                </a:solidFill>
                <a:latin typeface="Calibri"/>
                <a:ea typeface="윤고딕 Semi-Bold"/>
              </a:rPr>
              <a:t>소리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윤고딕 Semi-Bold"/>
              </a:rPr>
              <a:t>, GUI </a:t>
            </a:r>
            <a:r>
              <a:rPr lang="ko-KR" sz="1800" b="0" strike="noStrike" spc="-1" dirty="0">
                <a:solidFill>
                  <a:srgbClr val="000000"/>
                </a:solidFill>
                <a:latin typeface="Calibri"/>
                <a:ea typeface="윤고딕 Semi-Bold"/>
              </a:rPr>
              <a:t>알림 등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윤고딕 Semi-Bold"/>
              </a:rPr>
              <a:t>)</a:t>
            </a:r>
            <a:endParaRPr lang="en-US" sz="1800" b="0" strike="noStrike" spc="-1" dirty="0">
              <a:latin typeface="Noto Sans CJK KR"/>
            </a:endParaRPr>
          </a:p>
          <a:p>
            <a:pPr marL="457200" indent="-457200">
              <a:lnSpc>
                <a:spcPts val="3606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 dirty="0">
                <a:solidFill>
                  <a:srgbClr val="000000"/>
                </a:solidFill>
                <a:latin typeface="Calibri"/>
                <a:ea typeface="윤고딕 Semi-Bold"/>
              </a:rPr>
              <a:t>실험 중 데이터 </a:t>
            </a:r>
            <a:r>
              <a:rPr lang="ko-KR" sz="1800" b="0" strike="noStrike" spc="-1" dirty="0" err="1">
                <a:solidFill>
                  <a:srgbClr val="000000"/>
                </a:solidFill>
                <a:latin typeface="Calibri"/>
                <a:ea typeface="윤고딕 Semi-Bold"/>
              </a:rPr>
              <a:t>로깅</a:t>
            </a:r>
            <a:r>
              <a:rPr lang="ko-KR" sz="1800" b="0" strike="noStrike" spc="-1" dirty="0">
                <a:solidFill>
                  <a:srgbClr val="000000"/>
                </a:solidFill>
                <a:latin typeface="Calibri"/>
                <a:ea typeface="윤고딕 Semi-Bold"/>
              </a:rPr>
              <a:t> 및 테스트 지원</a:t>
            </a:r>
            <a:endParaRPr lang="en-US" sz="1800" b="0" strike="noStrike" spc="-1" dirty="0"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Freeform 2"/>
          <p:cNvSpPr/>
          <p:nvPr/>
        </p:nvSpPr>
        <p:spPr>
          <a:xfrm>
            <a:off x="0" y="0"/>
            <a:ext cx="18286920" cy="102859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AutoShape 3"/>
          <p:cNvSpPr/>
          <p:nvPr/>
        </p:nvSpPr>
        <p:spPr>
          <a:xfrm>
            <a:off x="1028520" y="7566840"/>
            <a:ext cx="16230600" cy="360"/>
          </a:xfrm>
          <a:prstGeom prst="line">
            <a:avLst/>
          </a:prstGeom>
          <a:ln w="19050">
            <a:solidFill>
              <a:srgbClr val="37373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TextBox 4"/>
          <p:cNvSpPr/>
          <p:nvPr/>
        </p:nvSpPr>
        <p:spPr>
          <a:xfrm>
            <a:off x="4410000" y="5019840"/>
            <a:ext cx="9467280" cy="99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7807"/>
              </a:lnSpc>
              <a:buNone/>
            </a:pPr>
            <a:r>
              <a:rPr lang="ko-KR" sz="5580" b="0" strike="noStrike" spc="-375">
                <a:solidFill>
                  <a:srgbClr val="2E5743"/>
                </a:solidFill>
                <a:latin typeface="윤고딕 Bold"/>
                <a:ea typeface="윤고딕 Bold"/>
              </a:rPr>
              <a:t>감사합니다</a:t>
            </a:r>
            <a:r>
              <a:rPr lang="en-US" sz="5580" b="0" strike="noStrike" spc="-375">
                <a:solidFill>
                  <a:srgbClr val="2E5743"/>
                </a:solidFill>
                <a:latin typeface="윤고딕 Bold"/>
                <a:ea typeface="윤고딕 Bold"/>
              </a:rPr>
              <a:t>.</a:t>
            </a:r>
            <a:endParaRPr lang="en-US" sz="5580" b="0" strike="noStrike" spc="-1">
              <a:latin typeface="Noto Sans CJK KR"/>
            </a:endParaRPr>
          </a:p>
        </p:txBody>
      </p:sp>
      <p:grpSp>
        <p:nvGrpSpPr>
          <p:cNvPr id="271" name="Group 5"/>
          <p:cNvGrpSpPr/>
          <p:nvPr/>
        </p:nvGrpSpPr>
        <p:grpSpPr>
          <a:xfrm>
            <a:off x="8295480" y="2873160"/>
            <a:ext cx="1695960" cy="1695960"/>
            <a:chOff x="8295480" y="2873160"/>
            <a:chExt cx="1695960" cy="1695960"/>
          </a:xfrm>
        </p:grpSpPr>
        <p:sp>
          <p:nvSpPr>
            <p:cNvPr id="272" name="Freeform 6"/>
            <p:cNvSpPr/>
            <p:nvPr/>
          </p:nvSpPr>
          <p:spPr>
            <a:xfrm>
              <a:off x="8295480" y="2873160"/>
              <a:ext cx="1695960" cy="169596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TextBox 7"/>
            <p:cNvSpPr/>
            <p:nvPr/>
          </p:nvSpPr>
          <p:spPr>
            <a:xfrm>
              <a:off x="8454600" y="2952720"/>
              <a:ext cx="1377720" cy="1457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74" name="Freeform 8"/>
          <p:cNvSpPr/>
          <p:nvPr/>
        </p:nvSpPr>
        <p:spPr>
          <a:xfrm>
            <a:off x="8824320" y="3154320"/>
            <a:ext cx="638640" cy="1133640"/>
          </a:xfrm>
          <a:custGeom>
            <a:avLst/>
            <a:gdLst/>
            <a:ahLst/>
            <a:cxnLst/>
            <a:rect l="l" t="t" r="r" b="b"/>
            <a:pathLst>
              <a:path w="639547" h="1134681">
                <a:moveTo>
                  <a:pt x="0" y="0"/>
                </a:moveTo>
                <a:lnTo>
                  <a:pt x="639548" y="0"/>
                </a:lnTo>
                <a:lnTo>
                  <a:pt x="639548" y="1134681"/>
                </a:lnTo>
                <a:lnTo>
                  <a:pt x="0" y="113468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5" name="TextBox 9"/>
          <p:cNvSpPr/>
          <p:nvPr/>
        </p:nvSpPr>
        <p:spPr>
          <a:xfrm>
            <a:off x="4509360" y="6085080"/>
            <a:ext cx="9268200" cy="700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5519"/>
              </a:lnSpc>
              <a:buNone/>
            </a:pPr>
            <a:r>
              <a:rPr lang="en-US" sz="3940" b="0" strike="noStrike" spc="-265">
                <a:solidFill>
                  <a:srgbClr val="373737"/>
                </a:solidFill>
                <a:latin typeface="윤고딕 Semi-Bold"/>
                <a:ea typeface="윤고딕 Semi-Bold"/>
              </a:rPr>
              <a:t>Thank You</a:t>
            </a:r>
            <a:endParaRPr lang="en-US" sz="3940" b="0" strike="noStrike" spc="-1"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2"/>
          <p:cNvSpPr/>
          <p:nvPr/>
        </p:nvSpPr>
        <p:spPr>
          <a:xfrm>
            <a:off x="0" y="0"/>
            <a:ext cx="18286920" cy="102859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AutoShape 3"/>
          <p:cNvSpPr/>
          <p:nvPr/>
        </p:nvSpPr>
        <p:spPr>
          <a:xfrm>
            <a:off x="1028520" y="2532240"/>
            <a:ext cx="11553120" cy="360"/>
          </a:xfrm>
          <a:prstGeom prst="line">
            <a:avLst/>
          </a:prstGeom>
          <a:ln w="19050">
            <a:solidFill>
              <a:srgbClr val="37373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TextBox 4"/>
          <p:cNvSpPr/>
          <p:nvPr/>
        </p:nvSpPr>
        <p:spPr>
          <a:xfrm>
            <a:off x="1028880" y="1124640"/>
            <a:ext cx="9282960" cy="104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8226"/>
              </a:lnSpc>
              <a:buNone/>
            </a:pPr>
            <a:r>
              <a:rPr lang="en-US" sz="5880" b="0" strike="noStrike" spc="-395">
                <a:solidFill>
                  <a:srgbClr val="2E5743"/>
                </a:solidFill>
                <a:latin typeface="윤고딕 Bold"/>
                <a:ea typeface="윤고딕 Bold"/>
              </a:rPr>
              <a:t>Contents</a:t>
            </a:r>
            <a:endParaRPr lang="en-US" sz="5880" b="0" strike="noStrike" spc="-1">
              <a:latin typeface="Noto Sans CJK KR"/>
            </a:endParaRPr>
          </a:p>
        </p:txBody>
      </p:sp>
      <p:sp>
        <p:nvSpPr>
          <p:cNvPr id="58" name="TextBox 5"/>
          <p:cNvSpPr/>
          <p:nvPr/>
        </p:nvSpPr>
        <p:spPr>
          <a:xfrm>
            <a:off x="1926360" y="3420000"/>
            <a:ext cx="4536720" cy="528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167"/>
              </a:lnSpc>
              <a:buNone/>
            </a:pPr>
            <a:r>
              <a:rPr lang="ko-KR" sz="2980" b="0" strike="noStrike" spc="-199">
                <a:solidFill>
                  <a:srgbClr val="373737"/>
                </a:solidFill>
                <a:latin typeface="윤고딕 Semi-Bold"/>
                <a:ea typeface="윤고딕 Semi-Bold"/>
              </a:rPr>
              <a:t>목표</a:t>
            </a:r>
            <a:endParaRPr lang="en-US" sz="2980" b="0" strike="noStrike" spc="-1">
              <a:latin typeface="Noto Sans CJK KR"/>
            </a:endParaRPr>
          </a:p>
        </p:txBody>
      </p:sp>
      <p:sp>
        <p:nvSpPr>
          <p:cNvPr id="59" name="TextBox 6"/>
          <p:cNvSpPr/>
          <p:nvPr/>
        </p:nvSpPr>
        <p:spPr>
          <a:xfrm>
            <a:off x="1926360" y="8045280"/>
            <a:ext cx="4536720" cy="528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167"/>
              </a:lnSpc>
              <a:buNone/>
            </a:pPr>
            <a:r>
              <a:rPr lang="ko-KR" sz="2980" b="0" strike="noStrike" spc="-199">
                <a:solidFill>
                  <a:srgbClr val="373737"/>
                </a:solidFill>
                <a:latin typeface="윤고딕 Semi-Bold"/>
                <a:ea typeface="윤고딕 Semi-Bold"/>
              </a:rPr>
              <a:t>개발 절차 및 일정</a:t>
            </a:r>
            <a:endParaRPr lang="en-US" sz="2980" b="0" strike="noStrike" spc="-1">
              <a:latin typeface="Noto Sans CJK KR"/>
            </a:endParaRPr>
          </a:p>
        </p:txBody>
      </p:sp>
      <p:sp>
        <p:nvSpPr>
          <p:cNvPr id="60" name="TextBox 7"/>
          <p:cNvSpPr/>
          <p:nvPr/>
        </p:nvSpPr>
        <p:spPr>
          <a:xfrm>
            <a:off x="1926360" y="4576680"/>
            <a:ext cx="4536720" cy="528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167"/>
              </a:lnSpc>
              <a:buNone/>
            </a:pPr>
            <a:r>
              <a:rPr lang="ko-KR" sz="2980" b="0" strike="noStrike" spc="-199" dirty="0">
                <a:solidFill>
                  <a:srgbClr val="373737"/>
                </a:solidFill>
                <a:latin typeface="윤고딕 Semi-Bold"/>
                <a:ea typeface="윤고딕 Semi-Bold"/>
              </a:rPr>
              <a:t>시스템 구성 개요</a:t>
            </a:r>
            <a:endParaRPr lang="en-US" sz="2980" b="0" strike="noStrike" spc="-1" dirty="0">
              <a:latin typeface="Noto Sans CJK KR"/>
            </a:endParaRPr>
          </a:p>
        </p:txBody>
      </p:sp>
      <p:sp>
        <p:nvSpPr>
          <p:cNvPr id="61" name="TextBox 8"/>
          <p:cNvSpPr/>
          <p:nvPr/>
        </p:nvSpPr>
        <p:spPr>
          <a:xfrm>
            <a:off x="8043840" y="3420000"/>
            <a:ext cx="4536720" cy="528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167"/>
              </a:lnSpc>
              <a:buNone/>
            </a:pPr>
            <a:r>
              <a:rPr lang="ko-KR" sz="2980" b="0" strike="noStrike" spc="-199">
                <a:solidFill>
                  <a:srgbClr val="373737"/>
                </a:solidFill>
                <a:latin typeface="윤고딕 Semi-Bold"/>
                <a:ea typeface="윤고딕 Semi-Bold"/>
              </a:rPr>
              <a:t>향후 확장 방향</a:t>
            </a:r>
            <a:endParaRPr lang="en-US" sz="2980" b="0" strike="noStrike" spc="-1">
              <a:latin typeface="Noto Sans CJK KR"/>
            </a:endParaRPr>
          </a:p>
        </p:txBody>
      </p:sp>
      <p:sp>
        <p:nvSpPr>
          <p:cNvPr id="62" name="TextBox 9"/>
          <p:cNvSpPr/>
          <p:nvPr/>
        </p:nvSpPr>
        <p:spPr>
          <a:xfrm>
            <a:off x="1926360" y="5733000"/>
            <a:ext cx="4536720" cy="528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167"/>
              </a:lnSpc>
              <a:buNone/>
            </a:pPr>
            <a:r>
              <a:rPr lang="ko-KR" sz="2980" b="0" strike="noStrike" spc="-199">
                <a:solidFill>
                  <a:srgbClr val="373737"/>
                </a:solidFill>
                <a:latin typeface="윤고딕 Semi-Bold"/>
                <a:ea typeface="윤고딕 Semi-Bold"/>
              </a:rPr>
              <a:t>딥러닝 처리 방식</a:t>
            </a:r>
            <a:endParaRPr lang="en-US" sz="2980" b="0" strike="noStrike" spc="-1">
              <a:latin typeface="Noto Sans CJK KR"/>
            </a:endParaRPr>
          </a:p>
        </p:txBody>
      </p:sp>
      <p:sp>
        <p:nvSpPr>
          <p:cNvPr id="63" name="TextBox 10"/>
          <p:cNvSpPr/>
          <p:nvPr/>
        </p:nvSpPr>
        <p:spPr>
          <a:xfrm>
            <a:off x="8043840" y="4576320"/>
            <a:ext cx="4536720" cy="528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167"/>
              </a:lnSpc>
              <a:buNone/>
            </a:pPr>
            <a:r>
              <a:rPr lang="ko-KR" sz="2980" b="0" strike="noStrike" spc="-199">
                <a:solidFill>
                  <a:srgbClr val="373737"/>
                </a:solidFill>
                <a:latin typeface="윤고딕 Semi-Bold"/>
                <a:ea typeface="윤고딕 Semi-Bold"/>
              </a:rPr>
              <a:t>팀원 역할 분담</a:t>
            </a:r>
            <a:endParaRPr lang="en-US" sz="2980" b="0" strike="noStrike" spc="-1">
              <a:latin typeface="Noto Sans CJK KR"/>
            </a:endParaRPr>
          </a:p>
        </p:txBody>
      </p:sp>
      <p:sp>
        <p:nvSpPr>
          <p:cNvPr id="64" name="TextBox 11"/>
          <p:cNvSpPr/>
          <p:nvPr/>
        </p:nvSpPr>
        <p:spPr>
          <a:xfrm>
            <a:off x="1926360" y="6888960"/>
            <a:ext cx="4536720" cy="528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167"/>
              </a:lnSpc>
              <a:buNone/>
            </a:pPr>
            <a:r>
              <a:rPr lang="ko-KR" sz="2980" b="0" strike="noStrike" spc="-199">
                <a:solidFill>
                  <a:srgbClr val="373737"/>
                </a:solidFill>
                <a:latin typeface="윤고딕 Semi-Bold"/>
                <a:ea typeface="윤고딕 Semi-Bold"/>
              </a:rPr>
              <a:t>기능별 구현 목표</a:t>
            </a:r>
            <a:endParaRPr lang="en-US" sz="2980" b="0" strike="noStrike" spc="-1">
              <a:latin typeface="Noto Sans CJK KR"/>
            </a:endParaRPr>
          </a:p>
        </p:txBody>
      </p:sp>
      <p:sp>
        <p:nvSpPr>
          <p:cNvPr id="65" name="TextBox 12"/>
          <p:cNvSpPr/>
          <p:nvPr/>
        </p:nvSpPr>
        <p:spPr>
          <a:xfrm>
            <a:off x="8046000" y="5732280"/>
            <a:ext cx="4536720" cy="528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167"/>
              </a:lnSpc>
              <a:buNone/>
            </a:pPr>
            <a:r>
              <a:rPr lang="ko-KR" sz="2980" b="0" strike="noStrike" spc="-199">
                <a:solidFill>
                  <a:srgbClr val="373737"/>
                </a:solidFill>
                <a:latin typeface="윤고딕 Semi-Bold"/>
                <a:ea typeface="윤고딕 Semi-Bold"/>
              </a:rPr>
              <a:t>향후 계획 및 발전 방향</a:t>
            </a:r>
            <a:endParaRPr lang="en-US" sz="2980" b="0" strike="noStrike" spc="-1">
              <a:latin typeface="Noto Sans CJK KR"/>
            </a:endParaRPr>
          </a:p>
        </p:txBody>
      </p:sp>
      <p:grpSp>
        <p:nvGrpSpPr>
          <p:cNvPr id="66" name="Group 13"/>
          <p:cNvGrpSpPr/>
          <p:nvPr/>
        </p:nvGrpSpPr>
        <p:grpSpPr>
          <a:xfrm>
            <a:off x="13267440" y="-144720"/>
            <a:ext cx="5019480" cy="10430640"/>
            <a:chOff x="13267440" y="-144720"/>
            <a:chExt cx="5019480" cy="10430640"/>
          </a:xfrm>
        </p:grpSpPr>
        <p:sp>
          <p:nvSpPr>
            <p:cNvPr id="67" name="Freeform 14"/>
            <p:cNvSpPr/>
            <p:nvPr/>
          </p:nvSpPr>
          <p:spPr>
            <a:xfrm>
              <a:off x="13267440" y="0"/>
              <a:ext cx="5019480" cy="10285920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" name="TextBox 15"/>
            <p:cNvSpPr/>
            <p:nvPr/>
          </p:nvSpPr>
          <p:spPr>
            <a:xfrm>
              <a:off x="13267440" y="-144720"/>
              <a:ext cx="5019480" cy="10430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9" name="Group 16"/>
          <p:cNvGrpSpPr/>
          <p:nvPr/>
        </p:nvGrpSpPr>
        <p:grpSpPr>
          <a:xfrm>
            <a:off x="1028880" y="3255120"/>
            <a:ext cx="677880" cy="756720"/>
            <a:chOff x="1028880" y="3255120"/>
            <a:chExt cx="677880" cy="756720"/>
          </a:xfrm>
        </p:grpSpPr>
        <p:sp>
          <p:nvSpPr>
            <p:cNvPr id="70" name="Freeform 17"/>
            <p:cNvSpPr/>
            <p:nvPr/>
          </p:nvSpPr>
          <p:spPr>
            <a:xfrm>
              <a:off x="1028880" y="3399480"/>
              <a:ext cx="677880" cy="612000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TextBox 18"/>
            <p:cNvSpPr/>
            <p:nvPr/>
          </p:nvSpPr>
          <p:spPr>
            <a:xfrm>
              <a:off x="1028880" y="3255120"/>
              <a:ext cx="677880" cy="75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ts val="3498"/>
                </a:lnSpc>
                <a:buNone/>
              </a:pPr>
              <a:r>
                <a:rPr lang="en-US" sz="2500" b="1" strike="noStrike" spc="-1">
                  <a:solidFill>
                    <a:srgbClr val="FFFFFF"/>
                  </a:solidFill>
                  <a:latin typeface="Inter Bold"/>
                  <a:ea typeface="Inter Bold"/>
                </a:rPr>
                <a:t>1</a:t>
              </a:r>
              <a:endParaRPr lang="en-US" sz="2500" b="0" strike="noStrike" spc="-1">
                <a:latin typeface="Noto Sans CJK KR"/>
              </a:endParaRPr>
            </a:p>
          </p:txBody>
        </p:sp>
      </p:grpSp>
      <p:grpSp>
        <p:nvGrpSpPr>
          <p:cNvPr id="72" name="Group 19"/>
          <p:cNvGrpSpPr/>
          <p:nvPr/>
        </p:nvGrpSpPr>
        <p:grpSpPr>
          <a:xfrm>
            <a:off x="1028880" y="7880040"/>
            <a:ext cx="677880" cy="756720"/>
            <a:chOff x="1028880" y="7880040"/>
            <a:chExt cx="677880" cy="756720"/>
          </a:xfrm>
        </p:grpSpPr>
        <p:sp>
          <p:nvSpPr>
            <p:cNvPr id="73" name="Freeform 20"/>
            <p:cNvSpPr/>
            <p:nvPr/>
          </p:nvSpPr>
          <p:spPr>
            <a:xfrm>
              <a:off x="1028880" y="8024400"/>
              <a:ext cx="677880" cy="612000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TextBox 21"/>
            <p:cNvSpPr/>
            <p:nvPr/>
          </p:nvSpPr>
          <p:spPr>
            <a:xfrm>
              <a:off x="1028880" y="7880040"/>
              <a:ext cx="677880" cy="75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ts val="3498"/>
                </a:lnSpc>
                <a:buNone/>
              </a:pPr>
              <a:r>
                <a:rPr lang="en-US" sz="2500" b="1" strike="noStrike" spc="-1">
                  <a:solidFill>
                    <a:srgbClr val="FFFFFF"/>
                  </a:solidFill>
                  <a:latin typeface="Inter Bold"/>
                  <a:ea typeface="Inter Bold"/>
                </a:rPr>
                <a:t>5</a:t>
              </a:r>
              <a:endParaRPr lang="en-US" sz="2500" b="0" strike="noStrike" spc="-1">
                <a:latin typeface="Noto Sans CJK KR"/>
              </a:endParaRPr>
            </a:p>
          </p:txBody>
        </p:sp>
      </p:grpSp>
      <p:grpSp>
        <p:nvGrpSpPr>
          <p:cNvPr id="75" name="Group 22"/>
          <p:cNvGrpSpPr/>
          <p:nvPr/>
        </p:nvGrpSpPr>
        <p:grpSpPr>
          <a:xfrm>
            <a:off x="1028880" y="4411440"/>
            <a:ext cx="677880" cy="756720"/>
            <a:chOff x="1028880" y="4411440"/>
            <a:chExt cx="677880" cy="756720"/>
          </a:xfrm>
        </p:grpSpPr>
        <p:sp>
          <p:nvSpPr>
            <p:cNvPr id="76" name="Freeform 23"/>
            <p:cNvSpPr/>
            <p:nvPr/>
          </p:nvSpPr>
          <p:spPr>
            <a:xfrm>
              <a:off x="1028880" y="4556160"/>
              <a:ext cx="677880" cy="612000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TextBox 24"/>
            <p:cNvSpPr/>
            <p:nvPr/>
          </p:nvSpPr>
          <p:spPr>
            <a:xfrm>
              <a:off x="1028880" y="4411440"/>
              <a:ext cx="677880" cy="75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ts val="3498"/>
                </a:lnSpc>
                <a:buNone/>
              </a:pPr>
              <a:r>
                <a:rPr lang="en-US" sz="2500" b="1" strike="noStrike" spc="-1">
                  <a:solidFill>
                    <a:srgbClr val="FFFFFF"/>
                  </a:solidFill>
                  <a:latin typeface="Inter Bold"/>
                  <a:ea typeface="Inter Bold"/>
                </a:rPr>
                <a:t>2</a:t>
              </a:r>
              <a:endParaRPr lang="en-US" sz="2500" b="0" strike="noStrike" spc="-1">
                <a:latin typeface="Noto Sans CJK KR"/>
              </a:endParaRPr>
            </a:p>
          </p:txBody>
        </p:sp>
      </p:grpSp>
      <p:grpSp>
        <p:nvGrpSpPr>
          <p:cNvPr id="78" name="Group 25"/>
          <p:cNvGrpSpPr/>
          <p:nvPr/>
        </p:nvGrpSpPr>
        <p:grpSpPr>
          <a:xfrm>
            <a:off x="7146000" y="3255120"/>
            <a:ext cx="677880" cy="756720"/>
            <a:chOff x="7146000" y="3255120"/>
            <a:chExt cx="677880" cy="756720"/>
          </a:xfrm>
        </p:grpSpPr>
        <p:sp>
          <p:nvSpPr>
            <p:cNvPr id="79" name="Freeform 26"/>
            <p:cNvSpPr/>
            <p:nvPr/>
          </p:nvSpPr>
          <p:spPr>
            <a:xfrm>
              <a:off x="7146000" y="3399480"/>
              <a:ext cx="677880" cy="612000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TextBox 27"/>
            <p:cNvSpPr/>
            <p:nvPr/>
          </p:nvSpPr>
          <p:spPr>
            <a:xfrm>
              <a:off x="7146000" y="3255120"/>
              <a:ext cx="677880" cy="75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ts val="3498"/>
                </a:lnSpc>
                <a:buNone/>
              </a:pPr>
              <a:r>
                <a:rPr lang="en-US" sz="2500" b="1" strike="noStrike" spc="-1">
                  <a:solidFill>
                    <a:srgbClr val="FFFFFF"/>
                  </a:solidFill>
                  <a:latin typeface="Inter Bold"/>
                  <a:ea typeface="Inter Bold"/>
                </a:rPr>
                <a:t>6</a:t>
              </a:r>
              <a:endParaRPr lang="en-US" sz="2500" b="0" strike="noStrike" spc="-1">
                <a:latin typeface="Noto Sans CJK KR"/>
              </a:endParaRPr>
            </a:p>
          </p:txBody>
        </p:sp>
      </p:grpSp>
      <p:grpSp>
        <p:nvGrpSpPr>
          <p:cNvPr id="81" name="Group 28"/>
          <p:cNvGrpSpPr/>
          <p:nvPr/>
        </p:nvGrpSpPr>
        <p:grpSpPr>
          <a:xfrm>
            <a:off x="1028880" y="5567760"/>
            <a:ext cx="677880" cy="756720"/>
            <a:chOff x="1028880" y="5567760"/>
            <a:chExt cx="677880" cy="756720"/>
          </a:xfrm>
        </p:grpSpPr>
        <p:sp>
          <p:nvSpPr>
            <p:cNvPr id="82" name="Freeform 29"/>
            <p:cNvSpPr/>
            <p:nvPr/>
          </p:nvSpPr>
          <p:spPr>
            <a:xfrm>
              <a:off x="1028880" y="5712120"/>
              <a:ext cx="677880" cy="612000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TextBox 30"/>
            <p:cNvSpPr/>
            <p:nvPr/>
          </p:nvSpPr>
          <p:spPr>
            <a:xfrm>
              <a:off x="1028880" y="5567760"/>
              <a:ext cx="677880" cy="75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ts val="3498"/>
                </a:lnSpc>
                <a:buNone/>
              </a:pPr>
              <a:r>
                <a:rPr lang="en-US" sz="2500" b="1" strike="noStrike" spc="-1">
                  <a:solidFill>
                    <a:srgbClr val="FFFFFF"/>
                  </a:solidFill>
                  <a:latin typeface="Inter Bold"/>
                  <a:ea typeface="Inter Bold"/>
                </a:rPr>
                <a:t>3</a:t>
              </a:r>
              <a:endParaRPr lang="en-US" sz="2500" b="0" strike="noStrike" spc="-1">
                <a:latin typeface="Noto Sans CJK KR"/>
              </a:endParaRPr>
            </a:p>
          </p:txBody>
        </p:sp>
      </p:grpSp>
      <p:grpSp>
        <p:nvGrpSpPr>
          <p:cNvPr id="84" name="Group 31"/>
          <p:cNvGrpSpPr/>
          <p:nvPr/>
        </p:nvGrpSpPr>
        <p:grpSpPr>
          <a:xfrm>
            <a:off x="7146000" y="4411080"/>
            <a:ext cx="677880" cy="756720"/>
            <a:chOff x="7146000" y="4411080"/>
            <a:chExt cx="677880" cy="756720"/>
          </a:xfrm>
        </p:grpSpPr>
        <p:sp>
          <p:nvSpPr>
            <p:cNvPr id="85" name="Freeform 32"/>
            <p:cNvSpPr/>
            <p:nvPr/>
          </p:nvSpPr>
          <p:spPr>
            <a:xfrm>
              <a:off x="7146000" y="4555800"/>
              <a:ext cx="677880" cy="612000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TextBox 33"/>
            <p:cNvSpPr/>
            <p:nvPr/>
          </p:nvSpPr>
          <p:spPr>
            <a:xfrm>
              <a:off x="7146000" y="4411080"/>
              <a:ext cx="677880" cy="75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ts val="3498"/>
                </a:lnSpc>
                <a:buNone/>
              </a:pPr>
              <a:r>
                <a:rPr lang="en-US" sz="2500" b="1" strike="noStrike" spc="-1">
                  <a:solidFill>
                    <a:srgbClr val="FFFFFF"/>
                  </a:solidFill>
                  <a:latin typeface="Inter Bold"/>
                  <a:ea typeface="Inter Bold"/>
                </a:rPr>
                <a:t>7</a:t>
              </a:r>
              <a:endParaRPr lang="en-US" sz="2500" b="0" strike="noStrike" spc="-1">
                <a:latin typeface="Noto Sans CJK KR"/>
              </a:endParaRPr>
            </a:p>
          </p:txBody>
        </p:sp>
      </p:grpSp>
      <p:grpSp>
        <p:nvGrpSpPr>
          <p:cNvPr id="87" name="Group 34"/>
          <p:cNvGrpSpPr/>
          <p:nvPr/>
        </p:nvGrpSpPr>
        <p:grpSpPr>
          <a:xfrm>
            <a:off x="1028880" y="6723720"/>
            <a:ext cx="677880" cy="756720"/>
            <a:chOff x="1028880" y="6723720"/>
            <a:chExt cx="677880" cy="756720"/>
          </a:xfrm>
        </p:grpSpPr>
        <p:sp>
          <p:nvSpPr>
            <p:cNvPr id="88" name="Freeform 35"/>
            <p:cNvSpPr/>
            <p:nvPr/>
          </p:nvSpPr>
          <p:spPr>
            <a:xfrm>
              <a:off x="1028880" y="6868440"/>
              <a:ext cx="677880" cy="612000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TextBox 36"/>
            <p:cNvSpPr/>
            <p:nvPr/>
          </p:nvSpPr>
          <p:spPr>
            <a:xfrm>
              <a:off x="1028880" y="6723720"/>
              <a:ext cx="677880" cy="75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ts val="3498"/>
                </a:lnSpc>
                <a:buNone/>
              </a:pPr>
              <a:r>
                <a:rPr lang="en-US" sz="2500" b="1" strike="noStrike" spc="-1">
                  <a:solidFill>
                    <a:srgbClr val="FFFFFF"/>
                  </a:solidFill>
                  <a:latin typeface="Inter Bold"/>
                  <a:ea typeface="Inter Bold"/>
                </a:rPr>
                <a:t>4</a:t>
              </a:r>
              <a:endParaRPr lang="en-US" sz="2500" b="0" strike="noStrike" spc="-1">
                <a:latin typeface="Noto Sans CJK KR"/>
              </a:endParaRPr>
            </a:p>
          </p:txBody>
        </p:sp>
      </p:grpSp>
      <p:grpSp>
        <p:nvGrpSpPr>
          <p:cNvPr id="90" name="Group 37"/>
          <p:cNvGrpSpPr/>
          <p:nvPr/>
        </p:nvGrpSpPr>
        <p:grpSpPr>
          <a:xfrm>
            <a:off x="7148160" y="5567040"/>
            <a:ext cx="677880" cy="756720"/>
            <a:chOff x="7148160" y="5567040"/>
            <a:chExt cx="677880" cy="756720"/>
          </a:xfrm>
        </p:grpSpPr>
        <p:sp>
          <p:nvSpPr>
            <p:cNvPr id="91" name="Freeform 38"/>
            <p:cNvSpPr/>
            <p:nvPr/>
          </p:nvSpPr>
          <p:spPr>
            <a:xfrm>
              <a:off x="7148160" y="5711760"/>
              <a:ext cx="677880" cy="612000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TextBox 39"/>
            <p:cNvSpPr/>
            <p:nvPr/>
          </p:nvSpPr>
          <p:spPr>
            <a:xfrm>
              <a:off x="7148160" y="5567040"/>
              <a:ext cx="677880" cy="75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ts val="3498"/>
                </a:lnSpc>
                <a:buNone/>
              </a:pPr>
              <a:r>
                <a:rPr lang="en-US" sz="2500" b="1" strike="noStrike" spc="-1">
                  <a:solidFill>
                    <a:srgbClr val="FFFFFF"/>
                  </a:solidFill>
                  <a:latin typeface="Inter Bold"/>
                  <a:ea typeface="Inter Bold"/>
                </a:rPr>
                <a:t>8</a:t>
              </a:r>
              <a:endParaRPr lang="en-US" sz="2500" b="0" strike="noStrike" spc="-1">
                <a:latin typeface="Noto Sans CJK K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2"/>
          <p:cNvSpPr/>
          <p:nvPr/>
        </p:nvSpPr>
        <p:spPr>
          <a:xfrm>
            <a:off x="0" y="0"/>
            <a:ext cx="18286920" cy="102859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AutoShape 3"/>
          <p:cNvSpPr/>
          <p:nvPr/>
        </p:nvSpPr>
        <p:spPr>
          <a:xfrm flipV="1">
            <a:off x="1028520" y="2520000"/>
            <a:ext cx="8805600" cy="9720"/>
          </a:xfrm>
          <a:prstGeom prst="line">
            <a:avLst/>
          </a:prstGeom>
          <a:ln w="19050">
            <a:solidFill>
              <a:srgbClr val="37373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95" name="Group 4"/>
          <p:cNvGrpSpPr/>
          <p:nvPr/>
        </p:nvGrpSpPr>
        <p:grpSpPr>
          <a:xfrm>
            <a:off x="12012840" y="2520360"/>
            <a:ext cx="6274080" cy="6274080"/>
            <a:chOff x="12012840" y="2520360"/>
            <a:chExt cx="6274080" cy="6274080"/>
          </a:xfrm>
        </p:grpSpPr>
        <p:sp>
          <p:nvSpPr>
            <p:cNvPr id="96" name="Freeform 5"/>
            <p:cNvSpPr/>
            <p:nvPr/>
          </p:nvSpPr>
          <p:spPr>
            <a:xfrm>
              <a:off x="12012840" y="2520360"/>
              <a:ext cx="6274080" cy="62740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7" name="TextBox 6"/>
          <p:cNvSpPr/>
          <p:nvPr/>
        </p:nvSpPr>
        <p:spPr>
          <a:xfrm>
            <a:off x="1896120" y="1366200"/>
            <a:ext cx="5464800" cy="90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7106"/>
              </a:lnSpc>
              <a:buNone/>
            </a:pPr>
            <a:r>
              <a:rPr lang="ko-KR" sz="5070" b="0" strike="noStrike" spc="-341">
                <a:solidFill>
                  <a:srgbClr val="2E5743"/>
                </a:solidFill>
                <a:latin typeface="윤고딕 Bold"/>
                <a:ea typeface="윤고딕 Bold"/>
              </a:rPr>
              <a:t>목표</a:t>
            </a:r>
            <a:endParaRPr lang="en-US" sz="5070" b="0" strike="noStrike" spc="-1">
              <a:latin typeface="Noto Sans CJK KR"/>
            </a:endParaRPr>
          </a:p>
        </p:txBody>
      </p:sp>
      <p:sp>
        <p:nvSpPr>
          <p:cNvPr id="98" name="TextBox 7"/>
          <p:cNvSpPr/>
          <p:nvPr/>
        </p:nvSpPr>
        <p:spPr>
          <a:xfrm>
            <a:off x="1028880" y="1051200"/>
            <a:ext cx="717120" cy="136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10746"/>
              </a:lnSpc>
              <a:buNone/>
            </a:pPr>
            <a:r>
              <a:rPr lang="en-US" sz="7680" b="0" strike="noStrike" spc="-514">
                <a:solidFill>
                  <a:srgbClr val="2E5743"/>
                </a:solidFill>
                <a:latin typeface="윤고딕 Bold"/>
                <a:ea typeface="윤고딕 Bold"/>
              </a:rPr>
              <a:t>1</a:t>
            </a:r>
            <a:endParaRPr lang="en-US" sz="7680" b="0" strike="noStrike" spc="-1">
              <a:latin typeface="Noto Sans CJK KR"/>
            </a:endParaRPr>
          </a:p>
        </p:txBody>
      </p:sp>
      <p:sp>
        <p:nvSpPr>
          <p:cNvPr id="99" name="TextBox 8"/>
          <p:cNvSpPr/>
          <p:nvPr/>
        </p:nvSpPr>
        <p:spPr>
          <a:xfrm>
            <a:off x="1028880" y="4771080"/>
            <a:ext cx="8804520" cy="74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5848"/>
              </a:lnSpc>
              <a:buNone/>
            </a:pPr>
            <a:r>
              <a:rPr lang="ko-KR" sz="4180" b="0" strike="noStrike" spc="-279">
                <a:solidFill>
                  <a:srgbClr val="2E5743"/>
                </a:solidFill>
                <a:latin typeface="윤고딕 Semi-Bold"/>
                <a:ea typeface="윤고딕 Semi-Bold"/>
              </a:rPr>
              <a:t>기대 효과</a:t>
            </a:r>
            <a:endParaRPr lang="en-US" sz="4180" b="0" strike="noStrike" spc="-1">
              <a:latin typeface="Noto Sans CJK KR"/>
            </a:endParaRPr>
          </a:p>
        </p:txBody>
      </p:sp>
      <p:sp>
        <p:nvSpPr>
          <p:cNvPr id="100" name="TextBox 9"/>
          <p:cNvSpPr/>
          <p:nvPr/>
        </p:nvSpPr>
        <p:spPr>
          <a:xfrm>
            <a:off x="1028880" y="2895120"/>
            <a:ext cx="8804520" cy="184665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343080" indent="-343080">
              <a:lnSpc>
                <a:spcPts val="3600"/>
              </a:lnSpc>
              <a:buClr>
                <a:srgbClr val="000000"/>
              </a:buClr>
              <a:buFont typeface="Arial"/>
              <a:buChar char="•"/>
            </a:pPr>
            <a:r>
              <a:rPr lang="ko-K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전방 및 측면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r>
              <a:rPr lang="ko-K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후방 차량의 운전 패턴을 인식하여 졸음운전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lang="ko-K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난폭운전 등을 실시간 탐지</a:t>
            </a:r>
            <a:endParaRPr lang="en-US" sz="2000" b="0" strike="noStrike" spc="-1" dirty="0">
              <a:latin typeface="Noto Sans CJK KR"/>
            </a:endParaRPr>
          </a:p>
          <a:p>
            <a:pPr marL="343080" indent="-343080">
              <a:lnSpc>
                <a:spcPts val="3600"/>
              </a:lnSpc>
              <a:buClr>
                <a:srgbClr val="000000"/>
              </a:buClr>
              <a:buFont typeface="Arial"/>
              <a:buChar char="•"/>
            </a:pPr>
            <a:r>
              <a:rPr lang="ko-KR" altLang="en-US" sz="2000" b="0" strike="noStrike" spc="-1" dirty="0" smtClean="0">
                <a:latin typeface="Noto Sans CJK KR"/>
              </a:rPr>
              <a:t>인식한 데이터를 기</a:t>
            </a:r>
            <a:r>
              <a:rPr lang="ko-KR" altLang="en-US" sz="2000" spc="-1" dirty="0">
                <a:latin typeface="Noto Sans CJK KR"/>
              </a:rPr>
              <a:t>반</a:t>
            </a:r>
            <a:r>
              <a:rPr lang="ko-KR" altLang="en-US" sz="2000" b="0" strike="noStrike" spc="-1" dirty="0" smtClean="0">
                <a:latin typeface="Noto Sans CJK KR"/>
              </a:rPr>
              <a:t>으로 </a:t>
            </a:r>
            <a:r>
              <a:rPr lang="en-US" altLang="ko-KR" sz="2000" b="0" strike="noStrike" spc="-1" dirty="0" smtClean="0">
                <a:latin typeface="Noto Sans CJK KR"/>
              </a:rPr>
              <a:t>CAN</a:t>
            </a:r>
            <a:r>
              <a:rPr lang="ko-KR" altLang="en-US" sz="2000" b="0" strike="noStrike" spc="-1" dirty="0" smtClean="0">
                <a:latin typeface="Noto Sans CJK KR"/>
              </a:rPr>
              <a:t>통신을 통해 차량 내 </a:t>
            </a:r>
            <a:r>
              <a:rPr lang="en-US" altLang="ko-KR" sz="2000" b="0" strike="noStrike" spc="-1" dirty="0" smtClean="0">
                <a:latin typeface="Noto Sans CJK KR"/>
              </a:rPr>
              <a:t>ECU</a:t>
            </a:r>
            <a:r>
              <a:rPr lang="ko-KR" altLang="en-US" sz="2000" b="0" strike="noStrike" spc="-1" dirty="0" smtClean="0">
                <a:latin typeface="Noto Sans CJK KR"/>
              </a:rPr>
              <a:t>역할을 할 </a:t>
            </a:r>
            <a:r>
              <a:rPr lang="en-US" altLang="ko-KR" sz="2000" b="0" strike="noStrike" spc="-1" dirty="0" smtClean="0">
                <a:latin typeface="Noto Sans CJK KR"/>
              </a:rPr>
              <a:t>MCU</a:t>
            </a:r>
            <a:r>
              <a:rPr lang="ko-KR" altLang="en-US" sz="2000" b="0" strike="noStrike" spc="-1" dirty="0" smtClean="0">
                <a:latin typeface="Noto Sans CJK KR"/>
              </a:rPr>
              <a:t>로 명령어 전송</a:t>
            </a:r>
            <a:endParaRPr lang="en-US" sz="2000" b="0" strike="noStrike" spc="-1" dirty="0">
              <a:latin typeface="Noto Sans CJK KR"/>
            </a:endParaRPr>
          </a:p>
        </p:txBody>
      </p:sp>
      <p:sp>
        <p:nvSpPr>
          <p:cNvPr id="101" name="TextBox 9"/>
          <p:cNvSpPr/>
          <p:nvPr/>
        </p:nvSpPr>
        <p:spPr>
          <a:xfrm>
            <a:off x="1028880" y="5657760"/>
            <a:ext cx="8804520" cy="91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343080" indent="-343080">
              <a:lnSpc>
                <a:spcPts val="3600"/>
              </a:lnSpc>
              <a:buClr>
                <a:srgbClr val="000000"/>
              </a:buClr>
              <a:buFont typeface="Arial"/>
              <a:buChar char="•"/>
            </a:pPr>
            <a:r>
              <a:rPr lang="ko-K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안전운전보조</a:t>
            </a:r>
            <a:endParaRPr lang="en-US" sz="2000" b="0" strike="noStrike" spc="-1" dirty="0">
              <a:latin typeface="Noto Sans CJK KR"/>
            </a:endParaRPr>
          </a:p>
          <a:p>
            <a:pPr marL="343080" indent="-343080">
              <a:lnSpc>
                <a:spcPts val="3600"/>
              </a:lnSpc>
              <a:buClr>
                <a:srgbClr val="000000"/>
              </a:buClr>
              <a:buFont typeface="Arial"/>
              <a:buChar char="•"/>
            </a:pPr>
            <a:r>
              <a:rPr lang="ko-K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자율주행 및 스마트 </a:t>
            </a:r>
            <a:r>
              <a:rPr lang="ko-KR" sz="2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모빌리티</a:t>
            </a:r>
            <a:r>
              <a:rPr lang="ko-K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시스템 기반 기술 실험</a:t>
            </a:r>
            <a:endParaRPr lang="en-US" sz="2000" b="0" strike="noStrike" spc="-1" dirty="0"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Freeform 2"/>
          <p:cNvSpPr/>
          <p:nvPr/>
        </p:nvSpPr>
        <p:spPr>
          <a:xfrm>
            <a:off x="0" y="-14040"/>
            <a:ext cx="18286920" cy="102859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AutoShape 3"/>
          <p:cNvSpPr/>
          <p:nvPr/>
        </p:nvSpPr>
        <p:spPr>
          <a:xfrm>
            <a:off x="1028520" y="2529720"/>
            <a:ext cx="16230600" cy="360"/>
          </a:xfrm>
          <a:prstGeom prst="line">
            <a:avLst/>
          </a:prstGeom>
          <a:ln w="19050">
            <a:solidFill>
              <a:srgbClr val="37373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04" name="Group 4"/>
          <p:cNvGrpSpPr/>
          <p:nvPr/>
        </p:nvGrpSpPr>
        <p:grpSpPr>
          <a:xfrm>
            <a:off x="7511760" y="3452760"/>
            <a:ext cx="1240920" cy="756720"/>
            <a:chOff x="7511760" y="3452760"/>
            <a:chExt cx="1240920" cy="756720"/>
          </a:xfrm>
        </p:grpSpPr>
        <p:sp>
          <p:nvSpPr>
            <p:cNvPr id="105" name="Freeform 5"/>
            <p:cNvSpPr/>
            <p:nvPr/>
          </p:nvSpPr>
          <p:spPr>
            <a:xfrm>
              <a:off x="7511760" y="3597480"/>
              <a:ext cx="1240920" cy="612000"/>
            </a:xfrm>
            <a:custGeom>
              <a:avLst/>
              <a:gdLst/>
              <a:ahLst/>
              <a:cxnLst/>
              <a:rect l="l" t="t" r="r" b="b"/>
              <a:pathLst>
                <a:path w="327068" h="161503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TextBox 6"/>
            <p:cNvSpPr/>
            <p:nvPr/>
          </p:nvSpPr>
          <p:spPr>
            <a:xfrm>
              <a:off x="7511760" y="3452760"/>
              <a:ext cx="1240920" cy="75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ts val="3498"/>
                </a:lnSpc>
                <a:buNone/>
              </a:pPr>
              <a:r>
                <a:rPr lang="en-US" sz="2500" b="1" strike="noStrike" spc="-1" dirty="0">
                  <a:solidFill>
                    <a:srgbClr val="FFFFFF"/>
                  </a:solidFill>
                  <a:latin typeface="Inter Bold"/>
                  <a:ea typeface="Inter Bold"/>
                </a:rPr>
                <a:t>1</a:t>
              </a:r>
              <a:endParaRPr lang="en-US" sz="2500" b="0" strike="noStrike" spc="-1" dirty="0">
                <a:latin typeface="Noto Sans CJK KR"/>
              </a:endParaRPr>
            </a:p>
          </p:txBody>
        </p:sp>
      </p:grpSp>
      <p:grpSp>
        <p:nvGrpSpPr>
          <p:cNvPr id="107" name="Group 7"/>
          <p:cNvGrpSpPr/>
          <p:nvPr/>
        </p:nvGrpSpPr>
        <p:grpSpPr>
          <a:xfrm>
            <a:off x="7511760" y="4764345"/>
            <a:ext cx="1240920" cy="756720"/>
            <a:chOff x="7511760" y="4568400"/>
            <a:chExt cx="1240920" cy="756720"/>
          </a:xfrm>
        </p:grpSpPr>
        <p:sp>
          <p:nvSpPr>
            <p:cNvPr id="108" name="Freeform 8"/>
            <p:cNvSpPr/>
            <p:nvPr/>
          </p:nvSpPr>
          <p:spPr>
            <a:xfrm>
              <a:off x="7511760" y="4713120"/>
              <a:ext cx="1240920" cy="612000"/>
            </a:xfrm>
            <a:custGeom>
              <a:avLst/>
              <a:gdLst/>
              <a:ahLst/>
              <a:cxnLst/>
              <a:rect l="l" t="t" r="r" b="b"/>
              <a:pathLst>
                <a:path w="327068" h="161503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TextBox 9"/>
            <p:cNvSpPr/>
            <p:nvPr/>
          </p:nvSpPr>
          <p:spPr>
            <a:xfrm>
              <a:off x="7511760" y="4568400"/>
              <a:ext cx="1240920" cy="75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ts val="3498"/>
                </a:lnSpc>
                <a:buNone/>
              </a:pPr>
              <a:r>
                <a:rPr lang="en-US" sz="2500" b="1" strike="noStrike" spc="-1">
                  <a:solidFill>
                    <a:srgbClr val="FFFFFF"/>
                  </a:solidFill>
                  <a:latin typeface="Inter Bold"/>
                  <a:ea typeface="Inter Bold"/>
                </a:rPr>
                <a:t>2</a:t>
              </a:r>
              <a:endParaRPr lang="en-US" sz="2500" b="0" strike="noStrike" spc="-1">
                <a:latin typeface="Noto Sans CJK KR"/>
              </a:endParaRPr>
            </a:p>
          </p:txBody>
        </p:sp>
      </p:grpSp>
      <p:grpSp>
        <p:nvGrpSpPr>
          <p:cNvPr id="110" name="Group 10"/>
          <p:cNvGrpSpPr/>
          <p:nvPr/>
        </p:nvGrpSpPr>
        <p:grpSpPr>
          <a:xfrm>
            <a:off x="7511760" y="6156826"/>
            <a:ext cx="1240920" cy="756720"/>
            <a:chOff x="7511760" y="5686560"/>
            <a:chExt cx="1240920" cy="756720"/>
          </a:xfrm>
        </p:grpSpPr>
        <p:sp>
          <p:nvSpPr>
            <p:cNvPr id="111" name="Freeform 11"/>
            <p:cNvSpPr/>
            <p:nvPr/>
          </p:nvSpPr>
          <p:spPr>
            <a:xfrm>
              <a:off x="7511760" y="5830920"/>
              <a:ext cx="1240920" cy="612000"/>
            </a:xfrm>
            <a:custGeom>
              <a:avLst/>
              <a:gdLst/>
              <a:ahLst/>
              <a:cxnLst/>
              <a:rect l="l" t="t" r="r" b="b"/>
              <a:pathLst>
                <a:path w="327068" h="161503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" name="TextBox 12"/>
            <p:cNvSpPr/>
            <p:nvPr/>
          </p:nvSpPr>
          <p:spPr>
            <a:xfrm>
              <a:off x="7511760" y="5686560"/>
              <a:ext cx="1240920" cy="75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ts val="3498"/>
                </a:lnSpc>
                <a:buNone/>
              </a:pPr>
              <a:r>
                <a:rPr lang="en-US" sz="2500" b="1" strike="noStrike" spc="-1">
                  <a:solidFill>
                    <a:srgbClr val="FFFFFF"/>
                  </a:solidFill>
                  <a:latin typeface="Inter Bold"/>
                  <a:ea typeface="Inter Bold"/>
                </a:rPr>
                <a:t>3</a:t>
              </a:r>
              <a:endParaRPr lang="en-US" sz="2500" b="0" strike="noStrike" spc="-1">
                <a:latin typeface="Noto Sans CJK KR"/>
              </a:endParaRPr>
            </a:p>
          </p:txBody>
        </p:sp>
      </p:grpSp>
      <p:grpSp>
        <p:nvGrpSpPr>
          <p:cNvPr id="113" name="Group 19"/>
          <p:cNvGrpSpPr/>
          <p:nvPr/>
        </p:nvGrpSpPr>
        <p:grpSpPr>
          <a:xfrm>
            <a:off x="1028880" y="3385080"/>
            <a:ext cx="5504040" cy="5504040"/>
            <a:chOff x="1028880" y="3385080"/>
            <a:chExt cx="5504040" cy="5504040"/>
          </a:xfrm>
        </p:grpSpPr>
        <p:sp>
          <p:nvSpPr>
            <p:cNvPr id="114" name="Freeform 20"/>
            <p:cNvSpPr/>
            <p:nvPr/>
          </p:nvSpPr>
          <p:spPr>
            <a:xfrm>
              <a:off x="1028880" y="3385080"/>
              <a:ext cx="5504040" cy="550404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5" name="TextBox 21"/>
          <p:cNvSpPr/>
          <p:nvPr/>
        </p:nvSpPr>
        <p:spPr>
          <a:xfrm>
            <a:off x="1896120" y="1366200"/>
            <a:ext cx="5464800" cy="90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7106"/>
              </a:lnSpc>
              <a:buNone/>
            </a:pPr>
            <a:r>
              <a:rPr lang="ko-KR" sz="5070" b="0" strike="noStrike" spc="-341">
                <a:solidFill>
                  <a:srgbClr val="2E5743"/>
                </a:solidFill>
                <a:latin typeface="윤고딕 Bold"/>
                <a:ea typeface="윤고딕 Bold"/>
              </a:rPr>
              <a:t>시스템 구성 개요</a:t>
            </a:r>
            <a:endParaRPr lang="en-US" sz="5070" b="0" strike="noStrike" spc="-1">
              <a:latin typeface="Noto Sans CJK KR"/>
            </a:endParaRPr>
          </a:p>
        </p:txBody>
      </p:sp>
      <p:sp>
        <p:nvSpPr>
          <p:cNvPr id="116" name="TextBox 22"/>
          <p:cNvSpPr/>
          <p:nvPr/>
        </p:nvSpPr>
        <p:spPr>
          <a:xfrm>
            <a:off x="1028880" y="1051200"/>
            <a:ext cx="717120" cy="136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10746"/>
              </a:lnSpc>
              <a:buNone/>
            </a:pPr>
            <a:r>
              <a:rPr lang="en-US" sz="7680" b="0" strike="noStrike" spc="-514">
                <a:solidFill>
                  <a:srgbClr val="2E5743"/>
                </a:solidFill>
                <a:latin typeface="윤고딕 Bold"/>
                <a:ea typeface="윤고딕 Bold"/>
              </a:rPr>
              <a:t>2</a:t>
            </a:r>
            <a:endParaRPr lang="en-US" sz="7680" b="0" strike="noStrike" spc="-1">
              <a:latin typeface="Noto Sans CJK KR"/>
            </a:endParaRPr>
          </a:p>
        </p:txBody>
      </p:sp>
      <p:sp>
        <p:nvSpPr>
          <p:cNvPr id="117" name="TextBox 23"/>
          <p:cNvSpPr/>
          <p:nvPr/>
        </p:nvSpPr>
        <p:spPr>
          <a:xfrm>
            <a:off x="9564120" y="3618000"/>
            <a:ext cx="7405200" cy="5386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167"/>
              </a:lnSpc>
              <a:buNone/>
            </a:pPr>
            <a:r>
              <a:rPr lang="ko-KR" altLang="en-US" sz="2980" spc="-199" dirty="0" smtClean="0">
                <a:solidFill>
                  <a:srgbClr val="373737"/>
                </a:solidFill>
                <a:latin typeface="윤고딕 Semi-Bold"/>
              </a:rPr>
              <a:t>영상인식 </a:t>
            </a:r>
            <a:r>
              <a:rPr lang="en-US" altLang="ko-KR" sz="2980" spc="-199" dirty="0" smtClean="0">
                <a:solidFill>
                  <a:srgbClr val="373737"/>
                </a:solidFill>
                <a:latin typeface="윤고딕 Semi-Bold"/>
              </a:rPr>
              <a:t>: </a:t>
            </a:r>
            <a:r>
              <a:rPr lang="ko-KR" altLang="en-US" sz="2980" spc="-199" dirty="0" err="1" smtClean="0">
                <a:solidFill>
                  <a:srgbClr val="373737"/>
                </a:solidFill>
                <a:latin typeface="윤고딕 Semi-Bold"/>
              </a:rPr>
              <a:t>젯슨나노</a:t>
            </a:r>
            <a:r>
              <a:rPr lang="en-US" altLang="ko-KR" sz="2980" spc="-199" dirty="0" smtClean="0">
                <a:solidFill>
                  <a:srgbClr val="373737"/>
                </a:solidFill>
                <a:latin typeface="윤고딕 Semi-Bold"/>
              </a:rPr>
              <a:t> </a:t>
            </a:r>
            <a:endParaRPr lang="en-US" sz="2980" b="0" strike="noStrike" spc="-1" dirty="0">
              <a:latin typeface="Noto Sans CJK KR"/>
            </a:endParaRPr>
          </a:p>
        </p:txBody>
      </p:sp>
      <p:sp>
        <p:nvSpPr>
          <p:cNvPr id="118" name="TextBox 24"/>
          <p:cNvSpPr/>
          <p:nvPr/>
        </p:nvSpPr>
        <p:spPr>
          <a:xfrm>
            <a:off x="9564120" y="4929585"/>
            <a:ext cx="7405200" cy="5386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167"/>
              </a:lnSpc>
              <a:buNone/>
            </a:pPr>
            <a:r>
              <a:rPr lang="ko-KR" altLang="en-US" sz="2980" spc="-1" dirty="0" smtClean="0">
                <a:latin typeface="Noto Sans CJK KR"/>
              </a:rPr>
              <a:t>차량 </a:t>
            </a:r>
            <a:r>
              <a:rPr lang="en-US" altLang="ko-KR" sz="2980" spc="-1" dirty="0" smtClean="0">
                <a:latin typeface="Noto Sans CJK KR"/>
              </a:rPr>
              <a:t>ECU : STM32</a:t>
            </a:r>
            <a:endParaRPr lang="en-US" sz="2980" b="0" strike="noStrike" spc="-1" dirty="0">
              <a:latin typeface="Noto Sans CJK KR"/>
            </a:endParaRPr>
          </a:p>
        </p:txBody>
      </p:sp>
      <p:sp>
        <p:nvSpPr>
          <p:cNvPr id="119" name="TextBox 25"/>
          <p:cNvSpPr/>
          <p:nvPr/>
        </p:nvSpPr>
        <p:spPr>
          <a:xfrm>
            <a:off x="9564120" y="6321706"/>
            <a:ext cx="7405200" cy="5386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167"/>
              </a:lnSpc>
              <a:buNone/>
            </a:pPr>
            <a:r>
              <a:rPr lang="ko-KR" altLang="en-US" sz="3200" spc="-1" dirty="0" err="1" smtClean="0">
                <a:latin typeface="Noto Sans CJK KR"/>
              </a:rPr>
              <a:t>젯슨나노</a:t>
            </a:r>
            <a:r>
              <a:rPr lang="ko-KR" altLang="en-US" sz="3200" spc="-1" dirty="0" smtClean="0">
                <a:latin typeface="Noto Sans CJK KR"/>
              </a:rPr>
              <a:t> </a:t>
            </a:r>
            <a:r>
              <a:rPr lang="en-US" sz="3200" spc="-1" dirty="0" smtClean="0">
                <a:latin typeface="Noto Sans CJK KR"/>
              </a:rPr>
              <a:t>– STM32 </a:t>
            </a:r>
            <a:r>
              <a:rPr lang="ko-KR" altLang="en-US" sz="3200" spc="-1" dirty="0" smtClean="0">
                <a:latin typeface="Noto Sans CJK KR"/>
              </a:rPr>
              <a:t>통신 </a:t>
            </a:r>
            <a:r>
              <a:rPr lang="en-US" altLang="ko-KR" sz="3200" spc="-1" dirty="0" smtClean="0">
                <a:latin typeface="Noto Sans CJK KR"/>
              </a:rPr>
              <a:t>: CAN</a:t>
            </a:r>
            <a:endParaRPr lang="en-US" sz="3200" b="0" strike="noStrike" spc="-1" dirty="0">
              <a:latin typeface="Noto Sans CJK KR"/>
            </a:endParaRPr>
          </a:p>
        </p:txBody>
      </p:sp>
      <p:grpSp>
        <p:nvGrpSpPr>
          <p:cNvPr id="120" name="Group 10"/>
          <p:cNvGrpSpPr/>
          <p:nvPr/>
        </p:nvGrpSpPr>
        <p:grpSpPr>
          <a:xfrm>
            <a:off x="7516080" y="7600680"/>
            <a:ext cx="1240920" cy="756720"/>
            <a:chOff x="7516080" y="7600680"/>
            <a:chExt cx="1240920" cy="756720"/>
          </a:xfrm>
        </p:grpSpPr>
        <p:sp>
          <p:nvSpPr>
            <p:cNvPr id="121" name="Freeform 11"/>
            <p:cNvSpPr/>
            <p:nvPr/>
          </p:nvSpPr>
          <p:spPr>
            <a:xfrm>
              <a:off x="7516080" y="7745400"/>
              <a:ext cx="1240920" cy="612000"/>
            </a:xfrm>
            <a:custGeom>
              <a:avLst/>
              <a:gdLst/>
              <a:ahLst/>
              <a:cxnLst/>
              <a:rect l="l" t="t" r="r" b="b"/>
              <a:pathLst>
                <a:path w="327068" h="161503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TextBox 12"/>
            <p:cNvSpPr/>
            <p:nvPr/>
          </p:nvSpPr>
          <p:spPr>
            <a:xfrm>
              <a:off x="7516080" y="7600680"/>
              <a:ext cx="1240920" cy="75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ts val="3498"/>
                </a:lnSpc>
                <a:buNone/>
              </a:pPr>
              <a:r>
                <a:rPr lang="en-US" sz="2500" b="1" strike="noStrike" spc="-1">
                  <a:solidFill>
                    <a:srgbClr val="FFFFFF"/>
                  </a:solidFill>
                  <a:latin typeface="Inter Bold"/>
                  <a:ea typeface="Inter Bold"/>
                </a:rPr>
                <a:t>4</a:t>
              </a:r>
              <a:endParaRPr lang="en-US" sz="2500" b="0" strike="noStrike" spc="-1">
                <a:latin typeface="Noto Sans CJK KR"/>
              </a:endParaRPr>
            </a:p>
          </p:txBody>
        </p:sp>
      </p:grpSp>
      <p:sp>
        <p:nvSpPr>
          <p:cNvPr id="123" name="TextBox 25"/>
          <p:cNvSpPr/>
          <p:nvPr/>
        </p:nvSpPr>
        <p:spPr>
          <a:xfrm>
            <a:off x="9564120" y="7745400"/>
            <a:ext cx="7405200" cy="1058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167"/>
              </a:lnSpc>
              <a:buNone/>
            </a:pPr>
            <a:r>
              <a:rPr lang="en-US" sz="2980" b="0" strike="noStrike" spc="-199" dirty="0">
                <a:solidFill>
                  <a:srgbClr val="373737"/>
                </a:solidFill>
                <a:latin typeface="윤고딕 Semi-Bold"/>
                <a:ea typeface="윤고딕 Semi-Bold"/>
              </a:rPr>
              <a:t>CAN </a:t>
            </a:r>
            <a:r>
              <a:rPr lang="ko-KR" sz="2980" b="0" strike="noStrike" spc="-199" dirty="0">
                <a:solidFill>
                  <a:srgbClr val="373737"/>
                </a:solidFill>
                <a:latin typeface="윤고딕 Semi-Bold"/>
                <a:ea typeface="윤고딕 Semi-Bold"/>
              </a:rPr>
              <a:t>통신 구성</a:t>
            </a:r>
            <a:r>
              <a:rPr lang="en-US" sz="2980" b="0" strike="noStrike" spc="-199" dirty="0">
                <a:solidFill>
                  <a:srgbClr val="373737"/>
                </a:solidFill>
                <a:latin typeface="윤고딕 Semi-Bold"/>
                <a:ea typeface="윤고딕 Semi-Bold"/>
              </a:rPr>
              <a:t>: </a:t>
            </a:r>
            <a:r>
              <a:rPr lang="en-US" sz="2980" b="0" strike="noStrike" spc="-199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CANable</a:t>
            </a:r>
            <a:r>
              <a:rPr lang="en-US" sz="2980" b="0" strike="noStrike" spc="-199" dirty="0">
                <a:solidFill>
                  <a:srgbClr val="373737"/>
                </a:solidFill>
                <a:latin typeface="윤고딕 Semi-Bold"/>
                <a:ea typeface="윤고딕 Semi-Bold"/>
              </a:rPr>
              <a:t>, MCP2515 CAN </a:t>
            </a:r>
            <a:r>
              <a:rPr lang="ko-KR" sz="2980" b="0" strike="noStrike" spc="-199" dirty="0">
                <a:solidFill>
                  <a:srgbClr val="373737"/>
                </a:solidFill>
                <a:latin typeface="윤고딕 Semi-Bold"/>
                <a:ea typeface="윤고딕 Semi-Bold"/>
              </a:rPr>
              <a:t>통신 모듈</a:t>
            </a:r>
            <a:r>
              <a:rPr lang="en-US" sz="2980" b="0" strike="noStrike" spc="-199" dirty="0">
                <a:solidFill>
                  <a:srgbClr val="373737"/>
                </a:solidFill>
                <a:latin typeface="윤고딕 Semi-Bold"/>
                <a:ea typeface="윤고딕 Semi-Bold"/>
              </a:rPr>
              <a:t>, </a:t>
            </a:r>
            <a:r>
              <a:rPr lang="ko-KR" sz="2980" b="0" strike="noStrike" spc="-199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트위스티드</a:t>
            </a:r>
            <a:r>
              <a:rPr lang="ko-KR" sz="2980" b="0" strike="noStrike" spc="-199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ko-KR" sz="2980" b="0" strike="noStrike" spc="-199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페어</a:t>
            </a:r>
            <a:r>
              <a:rPr lang="ko-KR" sz="2980" b="0" strike="noStrike" spc="-199" dirty="0">
                <a:solidFill>
                  <a:srgbClr val="373737"/>
                </a:solidFill>
                <a:latin typeface="윤고딕 Semi-Bold"/>
                <a:ea typeface="윤고딕 Semi-Bold"/>
              </a:rPr>
              <a:t> 케이블</a:t>
            </a:r>
            <a:endParaRPr lang="en-US" sz="2980" b="0" strike="noStrike" spc="-1" dirty="0"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Freeform 2"/>
          <p:cNvSpPr/>
          <p:nvPr/>
        </p:nvSpPr>
        <p:spPr>
          <a:xfrm>
            <a:off x="1080" y="1080"/>
            <a:ext cx="18286920" cy="102859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03" name="AutoShape 3"/>
          <p:cNvSpPr/>
          <p:nvPr/>
        </p:nvSpPr>
        <p:spPr>
          <a:xfrm>
            <a:off x="1028520" y="2529720"/>
            <a:ext cx="16230600" cy="360"/>
          </a:xfrm>
          <a:prstGeom prst="line">
            <a:avLst/>
          </a:prstGeom>
          <a:ln w="19050">
            <a:solidFill>
              <a:srgbClr val="37373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TextBox 21"/>
          <p:cNvSpPr/>
          <p:nvPr/>
        </p:nvSpPr>
        <p:spPr>
          <a:xfrm>
            <a:off x="1896120" y="1366200"/>
            <a:ext cx="5464800" cy="90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7106"/>
              </a:lnSpc>
              <a:buNone/>
            </a:pPr>
            <a:r>
              <a:rPr lang="ko-KR" sz="5070" b="0" strike="noStrike" spc="-341" dirty="0">
                <a:solidFill>
                  <a:srgbClr val="2E5743"/>
                </a:solidFill>
                <a:latin typeface="윤고딕 Bold"/>
                <a:ea typeface="윤고딕 Bold"/>
              </a:rPr>
              <a:t>시스템 구성 개요</a:t>
            </a:r>
            <a:endParaRPr lang="en-US" sz="5070" b="0" strike="noStrike" spc="-1" dirty="0">
              <a:latin typeface="Noto Sans CJK KR"/>
            </a:endParaRPr>
          </a:p>
        </p:txBody>
      </p:sp>
      <p:sp>
        <p:nvSpPr>
          <p:cNvPr id="116" name="TextBox 22"/>
          <p:cNvSpPr/>
          <p:nvPr/>
        </p:nvSpPr>
        <p:spPr>
          <a:xfrm>
            <a:off x="1028880" y="1051200"/>
            <a:ext cx="717120" cy="136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10746"/>
              </a:lnSpc>
              <a:buNone/>
            </a:pPr>
            <a:r>
              <a:rPr lang="en-US" sz="7680" b="0" strike="noStrike" spc="-514">
                <a:solidFill>
                  <a:srgbClr val="2E5743"/>
                </a:solidFill>
                <a:latin typeface="윤고딕 Bold"/>
                <a:ea typeface="윤고딕 Bold"/>
              </a:rPr>
              <a:t>2</a:t>
            </a:r>
            <a:endParaRPr lang="en-US" sz="7680" b="0" strike="noStrike" spc="-1">
              <a:latin typeface="Noto Sans CJK K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20" y="2847974"/>
            <a:ext cx="9144363" cy="6434922"/>
          </a:xfrm>
          <a:prstGeom prst="rect">
            <a:avLst/>
          </a:prstGeom>
        </p:spPr>
      </p:pic>
      <p:sp>
        <p:nvSpPr>
          <p:cNvPr id="26" name="AutoShape 3"/>
          <p:cNvSpPr/>
          <p:nvPr/>
        </p:nvSpPr>
        <p:spPr>
          <a:xfrm>
            <a:off x="10463815" y="2529719"/>
            <a:ext cx="34423" cy="6868923"/>
          </a:xfrm>
          <a:prstGeom prst="line">
            <a:avLst/>
          </a:prstGeom>
          <a:ln w="19050">
            <a:solidFill>
              <a:srgbClr val="37373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TextBox 21"/>
          <p:cNvSpPr/>
          <p:nvPr/>
        </p:nvSpPr>
        <p:spPr>
          <a:xfrm>
            <a:off x="10789170" y="5395609"/>
            <a:ext cx="7163164" cy="25735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marL="457200" indent="-457200">
              <a:lnSpc>
                <a:spcPts val="7106"/>
              </a:lnSpc>
              <a:buFont typeface="Arial" panose="020B0604020202020204" pitchFamily="34" charset="0"/>
              <a:buChar char="•"/>
            </a:pPr>
            <a:r>
              <a:rPr lang="ko-KR" altLang="en-US" sz="3200" b="0" strike="noStrike" spc="-341" dirty="0" err="1" smtClean="0">
                <a:solidFill>
                  <a:srgbClr val="2E5743"/>
                </a:solidFill>
                <a:latin typeface="윤고딕 Bold"/>
                <a:ea typeface="윤고딕 Bold"/>
              </a:rPr>
              <a:t>젯슨나노</a:t>
            </a:r>
            <a:r>
              <a:rPr lang="ko-KR" altLang="en-US" sz="3200" b="0" strike="noStrike" spc="-341" dirty="0" smtClean="0">
                <a:solidFill>
                  <a:srgbClr val="2E5743"/>
                </a:solidFill>
                <a:latin typeface="윤고딕 Bold"/>
                <a:ea typeface="윤고딕 Bold"/>
              </a:rPr>
              <a:t> </a:t>
            </a:r>
            <a:r>
              <a:rPr lang="en-US" altLang="ko-KR" sz="3200" b="0" strike="noStrike" spc="-341" dirty="0" smtClean="0">
                <a:solidFill>
                  <a:srgbClr val="2E5743"/>
                </a:solidFill>
                <a:latin typeface="윤고딕 Bold"/>
                <a:ea typeface="윤고딕 Bold"/>
              </a:rPr>
              <a:t>-</a:t>
            </a:r>
            <a:r>
              <a:rPr lang="ko-KR" altLang="en-US" sz="3200" b="0" strike="noStrike" spc="-341" dirty="0" smtClean="0">
                <a:solidFill>
                  <a:srgbClr val="2E5743"/>
                </a:solidFill>
                <a:latin typeface="윤고딕 Bold"/>
                <a:ea typeface="윤고딕 Bold"/>
              </a:rPr>
              <a:t> </a:t>
            </a:r>
            <a:r>
              <a:rPr lang="en-US" altLang="ko-KR" sz="3200" b="0" strike="noStrike" spc="-341" dirty="0" smtClean="0">
                <a:solidFill>
                  <a:srgbClr val="2E5743"/>
                </a:solidFill>
                <a:latin typeface="윤고딕 Bold"/>
                <a:ea typeface="윤고딕 Bold"/>
              </a:rPr>
              <a:t>STM32</a:t>
            </a:r>
            <a:r>
              <a:rPr lang="ko-KR" altLang="en-US" sz="3200" b="0" strike="noStrike" spc="-341" dirty="0" smtClean="0">
                <a:solidFill>
                  <a:srgbClr val="2E5743"/>
                </a:solidFill>
                <a:latin typeface="윤고딕 Bold"/>
                <a:ea typeface="윤고딕 Bold"/>
              </a:rPr>
              <a:t> </a:t>
            </a:r>
            <a:r>
              <a:rPr lang="en-US" altLang="ko-KR" sz="3200" b="0" strike="noStrike" spc="-341" dirty="0" smtClean="0">
                <a:solidFill>
                  <a:srgbClr val="2E5743"/>
                </a:solidFill>
                <a:latin typeface="윤고딕 Bold"/>
                <a:ea typeface="윤고딕 Bold"/>
              </a:rPr>
              <a:t>CAN BUS</a:t>
            </a:r>
            <a:r>
              <a:rPr lang="ko-KR" altLang="en-US" sz="3200" b="0" strike="noStrike" spc="-341" dirty="0" smtClean="0">
                <a:solidFill>
                  <a:srgbClr val="2E5743"/>
                </a:solidFill>
                <a:latin typeface="윤고딕 Bold"/>
                <a:ea typeface="윤고딕 Bold"/>
              </a:rPr>
              <a:t>를 통해 연결</a:t>
            </a:r>
            <a:endParaRPr lang="en-US" altLang="ko-KR" sz="3200" b="0" strike="noStrike" spc="-341" dirty="0" smtClean="0">
              <a:solidFill>
                <a:srgbClr val="2E5743"/>
              </a:solidFill>
              <a:latin typeface="윤고딕 Bold"/>
              <a:ea typeface="윤고딕 Bold"/>
            </a:endParaRPr>
          </a:p>
          <a:p>
            <a:pPr marL="457200" indent="-457200">
              <a:lnSpc>
                <a:spcPts val="7106"/>
              </a:lnSpc>
              <a:buFont typeface="Arial" panose="020B0604020202020204" pitchFamily="34" charset="0"/>
              <a:buChar char="•"/>
            </a:pPr>
            <a:endParaRPr lang="en-US" sz="3200" spc="-341" dirty="0">
              <a:solidFill>
                <a:srgbClr val="2E5743"/>
              </a:solidFill>
              <a:latin typeface="윤고딕 Bold"/>
            </a:endParaRPr>
          </a:p>
          <a:p>
            <a:pPr marL="457200" indent="-457200">
              <a:lnSpc>
                <a:spcPts val="7106"/>
              </a:lnSpc>
              <a:buFont typeface="Arial" panose="020B0604020202020204" pitchFamily="34" charset="0"/>
              <a:buChar char="•"/>
            </a:pPr>
            <a:endParaRPr lang="en-US" sz="3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451170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2"/>
          <p:cNvSpPr/>
          <p:nvPr/>
        </p:nvSpPr>
        <p:spPr>
          <a:xfrm>
            <a:off x="0" y="0"/>
            <a:ext cx="18286920" cy="102859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AutoShape 3"/>
          <p:cNvSpPr/>
          <p:nvPr/>
        </p:nvSpPr>
        <p:spPr>
          <a:xfrm>
            <a:off x="1028520" y="2529720"/>
            <a:ext cx="16230600" cy="360"/>
          </a:xfrm>
          <a:prstGeom prst="line">
            <a:avLst/>
          </a:prstGeom>
          <a:ln w="19050">
            <a:solidFill>
              <a:srgbClr val="37373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26" name="Group 4"/>
          <p:cNvGrpSpPr/>
          <p:nvPr/>
        </p:nvGrpSpPr>
        <p:grpSpPr>
          <a:xfrm>
            <a:off x="7681320" y="3467520"/>
            <a:ext cx="2924640" cy="2924640"/>
            <a:chOff x="7681320" y="3467520"/>
            <a:chExt cx="2924640" cy="2924640"/>
          </a:xfrm>
        </p:grpSpPr>
        <p:sp>
          <p:nvSpPr>
            <p:cNvPr id="127" name="Freeform 5"/>
            <p:cNvSpPr/>
            <p:nvPr/>
          </p:nvSpPr>
          <p:spPr>
            <a:xfrm>
              <a:off x="7681320" y="3467520"/>
              <a:ext cx="2924640" cy="292464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" name="TextBox 6"/>
            <p:cNvSpPr/>
            <p:nvPr/>
          </p:nvSpPr>
          <p:spPr>
            <a:xfrm>
              <a:off x="7955640" y="3570480"/>
              <a:ext cx="2376000" cy="2547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ts val="3498"/>
                </a:lnSpc>
                <a:buNone/>
              </a:pPr>
              <a:r>
                <a:rPr lang="ko-KR" sz="2500" b="0" strike="noStrike" spc="-1">
                  <a:solidFill>
                    <a:srgbClr val="373737"/>
                  </a:solidFill>
                  <a:latin typeface="윤고딕 Medium"/>
                  <a:ea typeface="윤고딕 Medium"/>
                </a:rPr>
                <a:t>직접 수집한 영상 기반 객체 인식 모델 학습</a:t>
              </a:r>
              <a:r>
                <a:rPr lang="en-US" sz="2500" b="0" strike="noStrike" spc="-1">
                  <a:solidFill>
                    <a:srgbClr val="373737"/>
                  </a:solidFill>
                  <a:latin typeface="윤고딕 Medium"/>
                  <a:ea typeface="윤고딕 Medium"/>
                </a:rPr>
                <a:t>(yolov5 </a:t>
              </a:r>
              <a:r>
                <a:rPr lang="ko-KR" sz="2500" b="0" strike="noStrike" spc="-1">
                  <a:solidFill>
                    <a:srgbClr val="373737"/>
                  </a:solidFill>
                  <a:latin typeface="윤고딕 Medium"/>
                  <a:ea typeface="윤고딕 Medium"/>
                </a:rPr>
                <a:t>등</a:t>
              </a:r>
              <a:r>
                <a:rPr lang="en-US" sz="2500" b="0" strike="noStrike" spc="-1">
                  <a:solidFill>
                    <a:srgbClr val="373737"/>
                  </a:solidFill>
                  <a:latin typeface="윤고딕 Medium"/>
                  <a:ea typeface="윤고딕 Medium"/>
                </a:rPr>
                <a:t>)</a:t>
              </a:r>
              <a:endParaRPr lang="en-US" sz="2500" b="0" strike="noStrike" spc="-1">
                <a:latin typeface="Noto Sans CJK KR"/>
              </a:endParaRPr>
            </a:p>
          </p:txBody>
        </p:sp>
      </p:grpSp>
      <p:sp>
        <p:nvSpPr>
          <p:cNvPr id="129" name="Freeform 16"/>
          <p:cNvSpPr/>
          <p:nvPr/>
        </p:nvSpPr>
        <p:spPr>
          <a:xfrm rot="5400000">
            <a:off x="8679240" y="6776280"/>
            <a:ext cx="930600" cy="657720"/>
          </a:xfrm>
          <a:custGeom>
            <a:avLst/>
            <a:gdLst/>
            <a:ahLst/>
            <a:cxnLst/>
            <a:rect l="l" t="t" r="r" b="b"/>
            <a:pathLst>
              <a:path w="931668" h="658943">
                <a:moveTo>
                  <a:pt x="0" y="0"/>
                </a:moveTo>
                <a:lnTo>
                  <a:pt x="931668" y="0"/>
                </a:lnTo>
                <a:lnTo>
                  <a:pt x="931668" y="658943"/>
                </a:lnTo>
                <a:lnTo>
                  <a:pt x="0" y="6589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TextBox 17"/>
          <p:cNvSpPr/>
          <p:nvPr/>
        </p:nvSpPr>
        <p:spPr>
          <a:xfrm>
            <a:off x="1896120" y="1366200"/>
            <a:ext cx="5464800" cy="90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7106"/>
              </a:lnSpc>
              <a:buNone/>
            </a:pPr>
            <a:r>
              <a:rPr lang="ko-KR" sz="5070" b="0" strike="noStrike" spc="-341">
                <a:solidFill>
                  <a:srgbClr val="2E5743"/>
                </a:solidFill>
                <a:latin typeface="윤고딕 Bold"/>
                <a:ea typeface="윤고딕 Bold"/>
              </a:rPr>
              <a:t>딥러닝 처리 방식</a:t>
            </a:r>
            <a:endParaRPr lang="en-US" sz="5070" b="0" strike="noStrike" spc="-1">
              <a:latin typeface="Noto Sans CJK KR"/>
            </a:endParaRPr>
          </a:p>
        </p:txBody>
      </p:sp>
      <p:sp>
        <p:nvSpPr>
          <p:cNvPr id="131" name="TextBox 18"/>
          <p:cNvSpPr/>
          <p:nvPr/>
        </p:nvSpPr>
        <p:spPr>
          <a:xfrm>
            <a:off x="1028880" y="1051200"/>
            <a:ext cx="717120" cy="136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10746"/>
              </a:lnSpc>
              <a:buNone/>
            </a:pPr>
            <a:r>
              <a:rPr lang="en-US" sz="7680" b="0" strike="noStrike" spc="-514">
                <a:solidFill>
                  <a:srgbClr val="2E5743"/>
                </a:solidFill>
                <a:latin typeface="윤고딕 Bold"/>
                <a:ea typeface="윤고딕 Bold"/>
              </a:rPr>
              <a:t>3</a:t>
            </a:r>
            <a:endParaRPr lang="en-US" sz="7680" b="0" strike="noStrike" spc="-1">
              <a:latin typeface="Noto Sans CJK KR"/>
            </a:endParaRPr>
          </a:p>
        </p:txBody>
      </p:sp>
      <p:sp>
        <p:nvSpPr>
          <p:cNvPr id="132" name="TextBox 19"/>
          <p:cNvSpPr/>
          <p:nvPr/>
        </p:nvSpPr>
        <p:spPr>
          <a:xfrm>
            <a:off x="5213880" y="8156160"/>
            <a:ext cx="7858800" cy="66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5219"/>
              </a:lnSpc>
              <a:buNone/>
            </a:pPr>
            <a:r>
              <a:rPr lang="en-US" sz="3730" b="0" strike="noStrike" spc="-250">
                <a:solidFill>
                  <a:srgbClr val="373737"/>
                </a:solidFill>
                <a:latin typeface="윤고딕 Semi-Bold"/>
                <a:ea typeface="윤고딕 Semi-Bold"/>
              </a:rPr>
              <a:t>Jetson Nano</a:t>
            </a:r>
            <a:r>
              <a:rPr lang="ko-KR" sz="3730" b="0" strike="noStrike" spc="-250">
                <a:solidFill>
                  <a:srgbClr val="373737"/>
                </a:solidFill>
                <a:latin typeface="윤고딕 Semi-Bold"/>
                <a:ea typeface="윤고딕 Semi-Bold"/>
              </a:rPr>
              <a:t>에서 실시간 추론</a:t>
            </a:r>
            <a:endParaRPr lang="en-US" sz="3730" b="0" strike="noStrike" spc="-1"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reeform 2"/>
          <p:cNvSpPr/>
          <p:nvPr/>
        </p:nvSpPr>
        <p:spPr>
          <a:xfrm>
            <a:off x="0" y="0"/>
            <a:ext cx="18286920" cy="102859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AutoShape 3"/>
          <p:cNvSpPr/>
          <p:nvPr/>
        </p:nvSpPr>
        <p:spPr>
          <a:xfrm>
            <a:off x="1028520" y="2529720"/>
            <a:ext cx="16230600" cy="360"/>
          </a:xfrm>
          <a:prstGeom prst="line">
            <a:avLst/>
          </a:prstGeom>
          <a:ln w="19050">
            <a:solidFill>
              <a:srgbClr val="37373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35" name="Group 4"/>
          <p:cNvGrpSpPr/>
          <p:nvPr/>
        </p:nvGrpSpPr>
        <p:grpSpPr>
          <a:xfrm>
            <a:off x="838080" y="4786560"/>
            <a:ext cx="3092760" cy="2530800"/>
            <a:chOff x="838080" y="4786560"/>
            <a:chExt cx="3092760" cy="2530800"/>
          </a:xfrm>
        </p:grpSpPr>
        <p:sp>
          <p:nvSpPr>
            <p:cNvPr id="136" name="Freeform 5"/>
            <p:cNvSpPr/>
            <p:nvPr/>
          </p:nvSpPr>
          <p:spPr>
            <a:xfrm>
              <a:off x="838080" y="4931640"/>
              <a:ext cx="3092760" cy="2385720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noFill/>
            <a:ln w="57150" cap="rnd">
              <a:solidFill>
                <a:srgbClr val="2E574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" name="TextBox 6"/>
            <p:cNvSpPr/>
            <p:nvPr/>
          </p:nvSpPr>
          <p:spPr>
            <a:xfrm>
              <a:off x="838080" y="4786560"/>
              <a:ext cx="3092760" cy="253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38" name="Group 7"/>
          <p:cNvGrpSpPr/>
          <p:nvPr/>
        </p:nvGrpSpPr>
        <p:grpSpPr>
          <a:xfrm>
            <a:off x="4174560" y="4786560"/>
            <a:ext cx="3092760" cy="2530800"/>
            <a:chOff x="4174560" y="4786560"/>
            <a:chExt cx="3092760" cy="2530800"/>
          </a:xfrm>
        </p:grpSpPr>
        <p:sp>
          <p:nvSpPr>
            <p:cNvPr id="139" name="Freeform 8"/>
            <p:cNvSpPr/>
            <p:nvPr/>
          </p:nvSpPr>
          <p:spPr>
            <a:xfrm>
              <a:off x="4174560" y="4931640"/>
              <a:ext cx="3092760" cy="2385720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noFill/>
            <a:ln w="57150" cap="rnd">
              <a:solidFill>
                <a:srgbClr val="2E574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" name="TextBox 9"/>
            <p:cNvSpPr/>
            <p:nvPr/>
          </p:nvSpPr>
          <p:spPr>
            <a:xfrm>
              <a:off x="4174560" y="4786560"/>
              <a:ext cx="3092760" cy="253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41" name="Group 10"/>
          <p:cNvGrpSpPr/>
          <p:nvPr/>
        </p:nvGrpSpPr>
        <p:grpSpPr>
          <a:xfrm>
            <a:off x="7687800" y="4786560"/>
            <a:ext cx="3092760" cy="2530800"/>
            <a:chOff x="7687800" y="4786560"/>
            <a:chExt cx="3092760" cy="2530800"/>
          </a:xfrm>
        </p:grpSpPr>
        <p:sp>
          <p:nvSpPr>
            <p:cNvPr id="142" name="Freeform 11"/>
            <p:cNvSpPr/>
            <p:nvPr/>
          </p:nvSpPr>
          <p:spPr>
            <a:xfrm>
              <a:off x="7687800" y="4931640"/>
              <a:ext cx="3092760" cy="2385720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noFill/>
            <a:ln w="57150" cap="rnd">
              <a:solidFill>
                <a:srgbClr val="2E574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" name="TextBox 12"/>
            <p:cNvSpPr/>
            <p:nvPr/>
          </p:nvSpPr>
          <p:spPr>
            <a:xfrm>
              <a:off x="7687800" y="4786560"/>
              <a:ext cx="3092760" cy="253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44" name="Group 13"/>
          <p:cNvGrpSpPr/>
          <p:nvPr/>
        </p:nvGrpSpPr>
        <p:grpSpPr>
          <a:xfrm>
            <a:off x="11200680" y="4786560"/>
            <a:ext cx="3092760" cy="2530800"/>
            <a:chOff x="11200680" y="4786560"/>
            <a:chExt cx="3092760" cy="2530800"/>
          </a:xfrm>
        </p:grpSpPr>
        <p:sp>
          <p:nvSpPr>
            <p:cNvPr id="145" name="Freeform 14"/>
            <p:cNvSpPr/>
            <p:nvPr/>
          </p:nvSpPr>
          <p:spPr>
            <a:xfrm>
              <a:off x="11200680" y="4931640"/>
              <a:ext cx="3092760" cy="2385720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noFill/>
            <a:ln w="57150" cap="rnd">
              <a:solidFill>
                <a:srgbClr val="2E574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" name="TextBox 15"/>
            <p:cNvSpPr/>
            <p:nvPr/>
          </p:nvSpPr>
          <p:spPr>
            <a:xfrm>
              <a:off x="11200680" y="4786560"/>
              <a:ext cx="3092760" cy="253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47" name="Group 16"/>
          <p:cNvGrpSpPr/>
          <p:nvPr/>
        </p:nvGrpSpPr>
        <p:grpSpPr>
          <a:xfrm>
            <a:off x="1915200" y="4335840"/>
            <a:ext cx="938880" cy="900720"/>
            <a:chOff x="1915200" y="4335840"/>
            <a:chExt cx="938880" cy="900720"/>
          </a:xfrm>
        </p:grpSpPr>
        <p:sp>
          <p:nvSpPr>
            <p:cNvPr id="148" name="Freeform 17"/>
            <p:cNvSpPr/>
            <p:nvPr/>
          </p:nvSpPr>
          <p:spPr>
            <a:xfrm>
              <a:off x="1915200" y="4516920"/>
              <a:ext cx="938880" cy="719280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" name="TextBox 18"/>
            <p:cNvSpPr/>
            <p:nvPr/>
          </p:nvSpPr>
          <p:spPr>
            <a:xfrm>
              <a:off x="1915200" y="4335840"/>
              <a:ext cx="938880" cy="900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ts val="4198"/>
                </a:lnSpc>
                <a:buNone/>
              </a:pPr>
              <a:r>
                <a:rPr lang="en-US" sz="3000" b="1" strike="noStrike" spc="-1">
                  <a:solidFill>
                    <a:srgbClr val="FFFFFF"/>
                  </a:solidFill>
                  <a:latin typeface="Inter Bold"/>
                  <a:ea typeface="Inter Bold"/>
                </a:rPr>
                <a:t>1</a:t>
              </a:r>
              <a:endParaRPr lang="en-US" sz="3000" b="0" strike="noStrike" spc="-1">
                <a:latin typeface="Noto Sans CJK KR"/>
              </a:endParaRPr>
            </a:p>
          </p:txBody>
        </p:sp>
      </p:grpSp>
      <p:grpSp>
        <p:nvGrpSpPr>
          <p:cNvPr id="150" name="Group 19"/>
          <p:cNvGrpSpPr/>
          <p:nvPr/>
        </p:nvGrpSpPr>
        <p:grpSpPr>
          <a:xfrm>
            <a:off x="5251680" y="4335840"/>
            <a:ext cx="938880" cy="900720"/>
            <a:chOff x="5251680" y="4335840"/>
            <a:chExt cx="938880" cy="900720"/>
          </a:xfrm>
        </p:grpSpPr>
        <p:sp>
          <p:nvSpPr>
            <p:cNvPr id="151" name="Freeform 20"/>
            <p:cNvSpPr/>
            <p:nvPr/>
          </p:nvSpPr>
          <p:spPr>
            <a:xfrm>
              <a:off x="5251680" y="4516920"/>
              <a:ext cx="938880" cy="719280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" name="TextBox 21"/>
            <p:cNvSpPr/>
            <p:nvPr/>
          </p:nvSpPr>
          <p:spPr>
            <a:xfrm>
              <a:off x="5251680" y="4335840"/>
              <a:ext cx="938880" cy="900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ts val="4198"/>
                </a:lnSpc>
                <a:buNone/>
              </a:pPr>
              <a:r>
                <a:rPr lang="en-US" sz="3000" b="1" strike="noStrike" spc="-1">
                  <a:solidFill>
                    <a:srgbClr val="FFFFFF"/>
                  </a:solidFill>
                  <a:latin typeface="Inter Bold"/>
                  <a:ea typeface="Inter Bold"/>
                </a:rPr>
                <a:t>2</a:t>
              </a:r>
              <a:endParaRPr lang="en-US" sz="3000" b="0" strike="noStrike" spc="-1">
                <a:latin typeface="Noto Sans CJK KR"/>
              </a:endParaRPr>
            </a:p>
          </p:txBody>
        </p:sp>
      </p:grpSp>
      <p:grpSp>
        <p:nvGrpSpPr>
          <p:cNvPr id="153" name="Group 22"/>
          <p:cNvGrpSpPr/>
          <p:nvPr/>
        </p:nvGrpSpPr>
        <p:grpSpPr>
          <a:xfrm>
            <a:off x="8764560" y="4335840"/>
            <a:ext cx="938880" cy="900720"/>
            <a:chOff x="8764560" y="4335840"/>
            <a:chExt cx="938880" cy="900720"/>
          </a:xfrm>
        </p:grpSpPr>
        <p:sp>
          <p:nvSpPr>
            <p:cNvPr id="154" name="Freeform 23"/>
            <p:cNvSpPr/>
            <p:nvPr/>
          </p:nvSpPr>
          <p:spPr>
            <a:xfrm>
              <a:off x="8764560" y="4516920"/>
              <a:ext cx="938880" cy="719280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" name="TextBox 24"/>
            <p:cNvSpPr/>
            <p:nvPr/>
          </p:nvSpPr>
          <p:spPr>
            <a:xfrm>
              <a:off x="8764560" y="4335840"/>
              <a:ext cx="938880" cy="900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ts val="4198"/>
                </a:lnSpc>
                <a:buNone/>
              </a:pPr>
              <a:r>
                <a:rPr lang="en-US" sz="3000" b="1" strike="noStrike" spc="-1">
                  <a:solidFill>
                    <a:srgbClr val="FFFFFF"/>
                  </a:solidFill>
                  <a:latin typeface="Inter Bold"/>
                  <a:ea typeface="Inter Bold"/>
                </a:rPr>
                <a:t>3</a:t>
              </a:r>
              <a:endParaRPr lang="en-US" sz="3000" b="0" strike="noStrike" spc="-1">
                <a:latin typeface="Noto Sans CJK KR"/>
              </a:endParaRPr>
            </a:p>
          </p:txBody>
        </p:sp>
      </p:grpSp>
      <p:grpSp>
        <p:nvGrpSpPr>
          <p:cNvPr id="156" name="Group 25"/>
          <p:cNvGrpSpPr/>
          <p:nvPr/>
        </p:nvGrpSpPr>
        <p:grpSpPr>
          <a:xfrm>
            <a:off x="12277800" y="4335840"/>
            <a:ext cx="938880" cy="900720"/>
            <a:chOff x="12277800" y="4335840"/>
            <a:chExt cx="938880" cy="900720"/>
          </a:xfrm>
        </p:grpSpPr>
        <p:sp>
          <p:nvSpPr>
            <p:cNvPr id="157" name="Freeform 26"/>
            <p:cNvSpPr/>
            <p:nvPr/>
          </p:nvSpPr>
          <p:spPr>
            <a:xfrm>
              <a:off x="12277800" y="4516920"/>
              <a:ext cx="938880" cy="719280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" name="TextBox 27"/>
            <p:cNvSpPr/>
            <p:nvPr/>
          </p:nvSpPr>
          <p:spPr>
            <a:xfrm>
              <a:off x="12277800" y="4335840"/>
              <a:ext cx="938880" cy="900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ts val="4198"/>
                </a:lnSpc>
                <a:buNone/>
              </a:pPr>
              <a:r>
                <a:rPr lang="en-US" sz="3000" b="1" strike="noStrike" spc="-1">
                  <a:solidFill>
                    <a:srgbClr val="FFFFFF"/>
                  </a:solidFill>
                  <a:latin typeface="Inter Bold"/>
                  <a:ea typeface="Inter Bold"/>
                </a:rPr>
                <a:t>4</a:t>
              </a:r>
              <a:endParaRPr lang="en-US" sz="3000" b="0" strike="noStrike" spc="-1">
                <a:latin typeface="Noto Sans CJK KR"/>
              </a:endParaRPr>
            </a:p>
          </p:txBody>
        </p:sp>
      </p:grpSp>
      <p:sp>
        <p:nvSpPr>
          <p:cNvPr id="159" name="Freeform 28"/>
          <p:cNvSpPr/>
          <p:nvPr/>
        </p:nvSpPr>
        <p:spPr>
          <a:xfrm>
            <a:off x="7162560" y="7960680"/>
            <a:ext cx="3961800" cy="3390480"/>
          </a:xfrm>
          <a:custGeom>
            <a:avLst/>
            <a:gdLst/>
            <a:ahLst/>
            <a:cxnLst/>
            <a:rect l="l" t="t" r="r" b="b"/>
            <a:pathLst>
              <a:path w="3962789" h="3391640">
                <a:moveTo>
                  <a:pt x="0" y="0"/>
                </a:moveTo>
                <a:lnTo>
                  <a:pt x="3962790" y="0"/>
                </a:lnTo>
                <a:lnTo>
                  <a:pt x="3962790" y="3391640"/>
                </a:lnTo>
                <a:lnTo>
                  <a:pt x="0" y="33916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TextBox 29"/>
          <p:cNvSpPr/>
          <p:nvPr/>
        </p:nvSpPr>
        <p:spPr>
          <a:xfrm>
            <a:off x="1896120" y="1366200"/>
            <a:ext cx="9467280" cy="90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7106"/>
              </a:lnSpc>
              <a:buNone/>
            </a:pPr>
            <a:r>
              <a:rPr lang="ko-KR" sz="5070" b="0" strike="noStrike" spc="-341">
                <a:solidFill>
                  <a:srgbClr val="2E5743"/>
                </a:solidFill>
                <a:latin typeface="윤고딕 Bold"/>
                <a:ea typeface="윤고딕 Bold"/>
              </a:rPr>
              <a:t>기능별 구현 목표</a:t>
            </a:r>
            <a:endParaRPr lang="en-US" sz="5070" b="0" strike="noStrike" spc="-1">
              <a:latin typeface="Noto Sans CJK KR"/>
            </a:endParaRPr>
          </a:p>
        </p:txBody>
      </p:sp>
      <p:sp>
        <p:nvSpPr>
          <p:cNvPr id="161" name="TextBox 30"/>
          <p:cNvSpPr/>
          <p:nvPr/>
        </p:nvSpPr>
        <p:spPr>
          <a:xfrm>
            <a:off x="1028880" y="1051200"/>
            <a:ext cx="717120" cy="136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10746"/>
              </a:lnSpc>
              <a:buNone/>
            </a:pPr>
            <a:r>
              <a:rPr lang="en-US" sz="7680" b="0" strike="noStrike" spc="-514">
                <a:solidFill>
                  <a:srgbClr val="2E5743"/>
                </a:solidFill>
                <a:latin typeface="윤고딕 Bold"/>
                <a:ea typeface="윤고딕 Bold"/>
              </a:rPr>
              <a:t>4</a:t>
            </a:r>
            <a:endParaRPr lang="en-US" sz="7680" b="0" strike="noStrike" spc="-1">
              <a:latin typeface="Noto Sans CJK KR"/>
            </a:endParaRPr>
          </a:p>
        </p:txBody>
      </p:sp>
      <p:sp>
        <p:nvSpPr>
          <p:cNvPr id="162" name="TextBox 31"/>
          <p:cNvSpPr/>
          <p:nvPr/>
        </p:nvSpPr>
        <p:spPr>
          <a:xfrm>
            <a:off x="1012320" y="5409000"/>
            <a:ext cx="2744640" cy="193674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929"/>
              </a:lnSpc>
              <a:buNone/>
            </a:pPr>
            <a:r>
              <a:rPr lang="ko-KR" altLang="ko-KR" sz="2810" b="0" strike="noStrike" spc="-188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모델 학습</a:t>
            </a:r>
            <a:r>
              <a:rPr lang="en-US" altLang="ko-KR" sz="2810" b="0" strike="noStrike" spc="-188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:</a:t>
            </a:r>
            <a:endParaRPr lang="en-US" altLang="ko-KR" sz="2810" b="0" strike="noStrike" spc="-1" dirty="0" smtClean="0">
              <a:latin typeface="Noto Sans CJK KR"/>
            </a:endParaRPr>
          </a:p>
          <a:p>
            <a:pPr algn="ctr">
              <a:lnSpc>
                <a:spcPts val="3929"/>
              </a:lnSpc>
              <a:buNone/>
            </a:pPr>
            <a:r>
              <a:rPr lang="ko-KR" altLang="ko-KR" sz="2810" b="0" strike="noStrike" spc="-188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객체 탐지 모델 직접학습</a:t>
            </a:r>
            <a:r>
              <a:rPr lang="en-US" altLang="ko-KR" sz="2810" b="0" strike="noStrike" spc="-188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(</a:t>
            </a:r>
            <a:r>
              <a:rPr lang="ko-KR" altLang="ko-KR" sz="2810" b="0" strike="noStrike" spc="-188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졸음</a:t>
            </a:r>
            <a:r>
              <a:rPr lang="en-US" altLang="ko-KR" sz="2810" b="0" strike="noStrike" spc="-188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/</a:t>
            </a:r>
            <a:r>
              <a:rPr lang="ko-KR" altLang="ko-KR" sz="2810" b="0" strike="noStrike" spc="-188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급정거</a:t>
            </a:r>
            <a:r>
              <a:rPr lang="en-US" altLang="ko-KR" sz="2810" b="0" strike="noStrike" spc="-188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/</a:t>
            </a:r>
            <a:r>
              <a:rPr lang="ko-KR" altLang="ko-KR" sz="2810" b="0" strike="noStrike" spc="-188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근접 등</a:t>
            </a:r>
            <a:r>
              <a:rPr lang="en-US" altLang="ko-KR" sz="2810" b="0" strike="noStrike" spc="-188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)</a:t>
            </a:r>
            <a:endParaRPr lang="en-US" altLang="ko-KR" sz="2810" b="0" strike="noStrike" spc="-1" dirty="0">
              <a:latin typeface="Noto Sans CJK KR"/>
            </a:endParaRPr>
          </a:p>
        </p:txBody>
      </p:sp>
      <p:sp>
        <p:nvSpPr>
          <p:cNvPr id="163" name="TextBox 32"/>
          <p:cNvSpPr/>
          <p:nvPr/>
        </p:nvSpPr>
        <p:spPr>
          <a:xfrm>
            <a:off x="4348800" y="5409000"/>
            <a:ext cx="2744640" cy="143661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929"/>
              </a:lnSpc>
              <a:buNone/>
            </a:pPr>
            <a:r>
              <a:rPr lang="ko-KR" altLang="ko-KR" sz="2810" b="0" strike="noStrike" spc="-188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실시간 추론</a:t>
            </a:r>
            <a:r>
              <a:rPr lang="en-US" altLang="ko-KR" sz="2810" b="0" strike="noStrike" spc="-188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:</a:t>
            </a:r>
            <a:endParaRPr lang="en-US" altLang="ko-KR" sz="2810" b="0" strike="noStrike" spc="-1" dirty="0" smtClean="0">
              <a:latin typeface="Noto Sans CJK KR"/>
            </a:endParaRPr>
          </a:p>
          <a:p>
            <a:pPr algn="ctr">
              <a:lnSpc>
                <a:spcPts val="3929"/>
              </a:lnSpc>
              <a:buNone/>
            </a:pPr>
            <a:r>
              <a:rPr lang="en-US" altLang="ko-KR" sz="2810" b="0" strike="noStrike" spc="-188" dirty="0" err="1" smtClean="0">
                <a:solidFill>
                  <a:srgbClr val="373737"/>
                </a:solidFill>
                <a:latin typeface="윤고딕 Semi-Bold"/>
                <a:ea typeface="윤고딕 Semi-Bold"/>
              </a:rPr>
              <a:t>Jetson</a:t>
            </a:r>
            <a:r>
              <a:rPr lang="en-US" altLang="ko-KR" sz="2810" b="0" strike="noStrike" spc="-188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 Nano</a:t>
            </a:r>
            <a:r>
              <a:rPr lang="ko-KR" altLang="ko-KR" sz="2810" b="0" strike="noStrike" spc="-188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에서 </a:t>
            </a:r>
            <a:r>
              <a:rPr lang="en-US" altLang="ko-KR" sz="2810" b="0" strike="noStrike" spc="-188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YOLO </a:t>
            </a:r>
            <a:r>
              <a:rPr lang="ko-KR" altLang="ko-KR" sz="2810" b="0" strike="noStrike" spc="-188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실시간 추론</a:t>
            </a:r>
            <a:endParaRPr lang="en-US" altLang="ko-KR" sz="2810" b="0" strike="noStrike" spc="-1" dirty="0">
              <a:latin typeface="Noto Sans CJK KR"/>
            </a:endParaRPr>
          </a:p>
        </p:txBody>
      </p:sp>
      <p:sp>
        <p:nvSpPr>
          <p:cNvPr id="164" name="TextBox 33"/>
          <p:cNvSpPr/>
          <p:nvPr/>
        </p:nvSpPr>
        <p:spPr>
          <a:xfrm>
            <a:off x="7861680" y="5409000"/>
            <a:ext cx="2744640" cy="143661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929"/>
              </a:lnSpc>
              <a:buNone/>
            </a:pPr>
            <a:r>
              <a:rPr lang="ko-KR" altLang="ko-KR" sz="2810" b="0" strike="noStrike" spc="-188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행태 분석</a:t>
            </a:r>
            <a:r>
              <a:rPr lang="en-US" altLang="ko-KR" sz="2810" b="0" strike="noStrike" spc="-188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:</a:t>
            </a:r>
            <a:endParaRPr lang="en-US" altLang="ko-KR" sz="2810" b="0" strike="noStrike" spc="-1" dirty="0" smtClean="0">
              <a:latin typeface="Noto Sans CJK KR"/>
            </a:endParaRPr>
          </a:p>
          <a:p>
            <a:pPr algn="ctr">
              <a:lnSpc>
                <a:spcPts val="3929"/>
              </a:lnSpc>
              <a:buNone/>
            </a:pPr>
            <a:r>
              <a:rPr lang="ko-KR" altLang="ko-KR" sz="2810" b="0" strike="noStrike" spc="-188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거리 </a:t>
            </a:r>
            <a:r>
              <a:rPr lang="en-US" altLang="ko-KR" sz="2810" b="0" strike="noStrike" spc="-188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+ </a:t>
            </a:r>
            <a:r>
              <a:rPr lang="ko-KR" altLang="ko-KR" sz="2810" b="0" strike="noStrike" spc="-188" dirty="0" smtClean="0">
                <a:solidFill>
                  <a:srgbClr val="373737"/>
                </a:solidFill>
                <a:latin typeface="윤고딕 Semi-Bold"/>
                <a:ea typeface="윤고딕 Semi-Bold"/>
              </a:rPr>
              <a:t>위치 기반 위험 판단 </a:t>
            </a:r>
            <a:r>
              <a:rPr lang="ko-KR" altLang="ko-KR" sz="2810" b="0" strike="noStrike" spc="-188" dirty="0" err="1" smtClean="0">
                <a:solidFill>
                  <a:srgbClr val="373737"/>
                </a:solidFill>
                <a:latin typeface="윤고딕 Semi-Bold"/>
                <a:ea typeface="윤고딕 Semi-Bold"/>
              </a:rPr>
              <a:t>로직</a:t>
            </a:r>
            <a:endParaRPr lang="en-US" altLang="ko-KR" sz="2810" b="0" strike="noStrike" spc="-1" dirty="0">
              <a:latin typeface="Noto Sans CJK KR"/>
            </a:endParaRPr>
          </a:p>
        </p:txBody>
      </p:sp>
      <p:sp>
        <p:nvSpPr>
          <p:cNvPr id="165" name="TextBox 34"/>
          <p:cNvSpPr/>
          <p:nvPr/>
        </p:nvSpPr>
        <p:spPr>
          <a:xfrm>
            <a:off x="11374560" y="5409000"/>
            <a:ext cx="2744640" cy="15004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929"/>
              </a:lnSpc>
              <a:buNone/>
            </a:pPr>
            <a:r>
              <a:rPr lang="en-US" sz="2810" b="0" strike="noStrike" spc="-1" dirty="0" err="1" smtClean="0">
                <a:latin typeface="Noto Sans CJK KR"/>
              </a:rPr>
              <a:t>Jetson</a:t>
            </a:r>
            <a:r>
              <a:rPr lang="en-US" sz="2810" b="0" strike="noStrike" spc="-1" dirty="0" smtClean="0">
                <a:latin typeface="Noto Sans CJK KR"/>
              </a:rPr>
              <a:t> Nano – </a:t>
            </a:r>
          </a:p>
          <a:p>
            <a:pPr algn="ctr">
              <a:lnSpc>
                <a:spcPts val="3929"/>
              </a:lnSpc>
              <a:buNone/>
            </a:pPr>
            <a:r>
              <a:rPr lang="en-US" sz="2810" b="0" strike="noStrike" spc="-1" dirty="0" smtClean="0">
                <a:latin typeface="Noto Sans CJK KR"/>
              </a:rPr>
              <a:t>STM32 </a:t>
            </a:r>
          </a:p>
          <a:p>
            <a:pPr algn="ctr">
              <a:lnSpc>
                <a:spcPts val="3929"/>
              </a:lnSpc>
              <a:buNone/>
            </a:pPr>
            <a:r>
              <a:rPr lang="en-US" sz="2810" b="0" strike="noStrike" spc="-1" dirty="0" smtClean="0">
                <a:latin typeface="Noto Sans CJK KR"/>
              </a:rPr>
              <a:t>CAN</a:t>
            </a:r>
            <a:r>
              <a:rPr lang="ko-KR" altLang="en-US" sz="2810" spc="-1" dirty="0" smtClean="0">
                <a:latin typeface="Noto Sans CJK KR"/>
              </a:rPr>
              <a:t> 통신 연결</a:t>
            </a:r>
            <a:endParaRPr lang="en-US" sz="2810" b="0" strike="noStrike" spc="-1" dirty="0">
              <a:latin typeface="Noto Sans CJK KR"/>
            </a:endParaRPr>
          </a:p>
        </p:txBody>
      </p:sp>
      <p:grpSp>
        <p:nvGrpSpPr>
          <p:cNvPr id="166" name="Group 13"/>
          <p:cNvGrpSpPr/>
          <p:nvPr/>
        </p:nvGrpSpPr>
        <p:grpSpPr>
          <a:xfrm>
            <a:off x="14641920" y="4786560"/>
            <a:ext cx="3092760" cy="2530800"/>
            <a:chOff x="14641920" y="4786560"/>
            <a:chExt cx="3092760" cy="2530800"/>
          </a:xfrm>
        </p:grpSpPr>
        <p:sp>
          <p:nvSpPr>
            <p:cNvPr id="167" name="Freeform 14"/>
            <p:cNvSpPr/>
            <p:nvPr/>
          </p:nvSpPr>
          <p:spPr>
            <a:xfrm>
              <a:off x="14641920" y="4931640"/>
              <a:ext cx="3092760" cy="2385720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noFill/>
            <a:ln w="57150" cap="rnd">
              <a:solidFill>
                <a:srgbClr val="2E574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" name="TextBox 15"/>
            <p:cNvSpPr/>
            <p:nvPr/>
          </p:nvSpPr>
          <p:spPr>
            <a:xfrm>
              <a:off x="14641920" y="4786560"/>
              <a:ext cx="3092760" cy="253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69" name="Group 25"/>
          <p:cNvGrpSpPr/>
          <p:nvPr/>
        </p:nvGrpSpPr>
        <p:grpSpPr>
          <a:xfrm>
            <a:off x="15719040" y="4335840"/>
            <a:ext cx="938880" cy="900720"/>
            <a:chOff x="15719040" y="4335840"/>
            <a:chExt cx="938880" cy="900720"/>
          </a:xfrm>
        </p:grpSpPr>
        <p:sp>
          <p:nvSpPr>
            <p:cNvPr id="170" name="Freeform 26"/>
            <p:cNvSpPr/>
            <p:nvPr/>
          </p:nvSpPr>
          <p:spPr>
            <a:xfrm>
              <a:off x="15719040" y="4516920"/>
              <a:ext cx="938880" cy="719280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" name="TextBox 27"/>
            <p:cNvSpPr/>
            <p:nvPr/>
          </p:nvSpPr>
          <p:spPr>
            <a:xfrm>
              <a:off x="15719040" y="4335840"/>
              <a:ext cx="938880" cy="900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ts val="4198"/>
                </a:lnSpc>
                <a:buNone/>
              </a:pPr>
              <a:r>
                <a:rPr lang="en-US" sz="3000" b="1" strike="noStrike" spc="-1">
                  <a:solidFill>
                    <a:srgbClr val="FFFFFF"/>
                  </a:solidFill>
                  <a:latin typeface="Inter Bold"/>
                  <a:ea typeface="Inter Bold"/>
                </a:rPr>
                <a:t>5</a:t>
              </a:r>
              <a:endParaRPr lang="en-US" sz="3000" b="0" strike="noStrike" spc="-1">
                <a:latin typeface="Noto Sans CJK KR"/>
              </a:endParaRPr>
            </a:p>
          </p:txBody>
        </p:sp>
      </p:grpSp>
      <p:sp>
        <p:nvSpPr>
          <p:cNvPr id="172" name="TextBox 34"/>
          <p:cNvSpPr/>
          <p:nvPr/>
        </p:nvSpPr>
        <p:spPr>
          <a:xfrm>
            <a:off x="14816160" y="5409000"/>
            <a:ext cx="2744640" cy="149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929"/>
              </a:lnSpc>
              <a:buNone/>
            </a:pPr>
            <a:r>
              <a:rPr lang="ko-KR" sz="2810" b="0" strike="noStrike" spc="-188" dirty="0">
                <a:solidFill>
                  <a:srgbClr val="373737"/>
                </a:solidFill>
                <a:latin typeface="윤고딕 Semi-Bold"/>
                <a:ea typeface="윤고딕 Semi-Bold"/>
              </a:rPr>
              <a:t>위험 알림</a:t>
            </a:r>
            <a:r>
              <a:rPr lang="en-US" sz="2810" b="0" strike="noStrike" spc="-188" dirty="0">
                <a:solidFill>
                  <a:srgbClr val="373737"/>
                </a:solidFill>
                <a:latin typeface="윤고딕 Semi-Bold"/>
                <a:ea typeface="윤고딕 Semi-Bold"/>
              </a:rPr>
              <a:t>:</a:t>
            </a:r>
            <a:endParaRPr lang="en-US" sz="2810" b="0" strike="noStrike" spc="-1" dirty="0">
              <a:latin typeface="Noto Sans CJK KR"/>
            </a:endParaRPr>
          </a:p>
          <a:p>
            <a:pPr algn="ctr">
              <a:lnSpc>
                <a:spcPts val="3929"/>
              </a:lnSpc>
              <a:buNone/>
            </a:pPr>
            <a:r>
              <a:rPr lang="ko-KR" sz="2810" b="0" strike="noStrike" spc="-188" dirty="0">
                <a:solidFill>
                  <a:srgbClr val="373737"/>
                </a:solidFill>
                <a:latin typeface="윤고딕 Semi-Bold"/>
                <a:ea typeface="윤고딕 Semi-Bold"/>
              </a:rPr>
              <a:t>화면</a:t>
            </a:r>
            <a:r>
              <a:rPr lang="en-US" sz="2810" b="0" strike="noStrike" spc="-188" dirty="0">
                <a:solidFill>
                  <a:srgbClr val="373737"/>
                </a:solidFill>
                <a:latin typeface="윤고딕 Semi-Bold"/>
                <a:ea typeface="윤고딕 Semi-Bold"/>
              </a:rPr>
              <a:t>/LED/</a:t>
            </a:r>
            <a:r>
              <a:rPr lang="ko-KR" sz="2810" b="0" strike="noStrike" spc="-188" dirty="0">
                <a:solidFill>
                  <a:srgbClr val="373737"/>
                </a:solidFill>
                <a:latin typeface="윤고딕 Semi-Bold"/>
                <a:ea typeface="윤고딕 Semi-Bold"/>
              </a:rPr>
              <a:t>소리 등 으로 사용자 피드백</a:t>
            </a:r>
            <a:endParaRPr lang="en-US" sz="2810" b="0" strike="noStrike" spc="-1" dirty="0"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reeform 2"/>
          <p:cNvSpPr/>
          <p:nvPr/>
        </p:nvSpPr>
        <p:spPr>
          <a:xfrm>
            <a:off x="0" y="0"/>
            <a:ext cx="18286920" cy="102859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AutoShape 3"/>
          <p:cNvSpPr/>
          <p:nvPr/>
        </p:nvSpPr>
        <p:spPr>
          <a:xfrm>
            <a:off x="1028520" y="2529720"/>
            <a:ext cx="16230600" cy="360"/>
          </a:xfrm>
          <a:prstGeom prst="line">
            <a:avLst/>
          </a:prstGeom>
          <a:ln w="19050">
            <a:solidFill>
              <a:srgbClr val="37373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TextBox 22"/>
          <p:cNvSpPr/>
          <p:nvPr/>
        </p:nvSpPr>
        <p:spPr>
          <a:xfrm>
            <a:off x="1896120" y="1366200"/>
            <a:ext cx="9467280" cy="90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7106"/>
              </a:lnSpc>
              <a:buNone/>
            </a:pPr>
            <a:r>
              <a:rPr lang="ko-KR" sz="5070" b="0" strike="noStrike" spc="-341">
                <a:solidFill>
                  <a:srgbClr val="2E5743"/>
                </a:solidFill>
                <a:latin typeface="윤고딕 Bold"/>
                <a:ea typeface="윤고딕 Bold"/>
              </a:rPr>
              <a:t>개발 절차 및 일정</a:t>
            </a:r>
            <a:endParaRPr lang="en-US" sz="5070" b="0" strike="noStrike" spc="-1">
              <a:latin typeface="Noto Sans CJK KR"/>
            </a:endParaRPr>
          </a:p>
        </p:txBody>
      </p:sp>
      <p:sp>
        <p:nvSpPr>
          <p:cNvPr id="234" name="TextBox 23"/>
          <p:cNvSpPr/>
          <p:nvPr/>
        </p:nvSpPr>
        <p:spPr>
          <a:xfrm>
            <a:off x="1028880" y="1051200"/>
            <a:ext cx="717120" cy="136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10746"/>
              </a:lnSpc>
              <a:buNone/>
            </a:pPr>
            <a:r>
              <a:rPr lang="en-US" sz="7680" b="0" strike="noStrike" spc="-514">
                <a:solidFill>
                  <a:srgbClr val="2E5743"/>
                </a:solidFill>
                <a:latin typeface="윤고딕 Bold"/>
                <a:ea typeface="윤고딕 Bold"/>
              </a:rPr>
              <a:t>5</a:t>
            </a:r>
            <a:endParaRPr lang="en-US" sz="7680" b="0" strike="noStrike" spc="-1">
              <a:latin typeface="Noto Sans CJK 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20" y="2699972"/>
            <a:ext cx="16230600" cy="7615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Freeform 2"/>
          <p:cNvSpPr/>
          <p:nvPr/>
        </p:nvSpPr>
        <p:spPr>
          <a:xfrm>
            <a:off x="0" y="0"/>
            <a:ext cx="18286920" cy="102859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6" name="AutoShape 3"/>
          <p:cNvSpPr/>
          <p:nvPr/>
        </p:nvSpPr>
        <p:spPr>
          <a:xfrm>
            <a:off x="1028520" y="2529720"/>
            <a:ext cx="12230280" cy="360"/>
          </a:xfrm>
          <a:prstGeom prst="line">
            <a:avLst/>
          </a:prstGeom>
          <a:ln w="19050">
            <a:solidFill>
              <a:srgbClr val="37373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37" name="Group 4"/>
          <p:cNvGrpSpPr/>
          <p:nvPr/>
        </p:nvGrpSpPr>
        <p:grpSpPr>
          <a:xfrm>
            <a:off x="1028880" y="3007080"/>
            <a:ext cx="2762640" cy="898560"/>
            <a:chOff x="1028880" y="3007080"/>
            <a:chExt cx="2762640" cy="898560"/>
          </a:xfrm>
        </p:grpSpPr>
        <p:sp>
          <p:nvSpPr>
            <p:cNvPr id="238" name="Freeform 5"/>
            <p:cNvSpPr/>
            <p:nvPr/>
          </p:nvSpPr>
          <p:spPr>
            <a:xfrm>
              <a:off x="1028880" y="3187800"/>
              <a:ext cx="2762640" cy="717480"/>
            </a:xfrm>
            <a:custGeom>
              <a:avLst/>
              <a:gdLst/>
              <a:ahLst/>
              <a:cxnLst/>
              <a:rect l="l" t="t" r="r" b="b"/>
              <a:pathLst>
                <a:path w="727861" h="189288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" name="TextBox 6"/>
            <p:cNvSpPr/>
            <p:nvPr/>
          </p:nvSpPr>
          <p:spPr>
            <a:xfrm>
              <a:off x="1028880" y="3007080"/>
              <a:ext cx="2762640" cy="898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ts val="4198"/>
                </a:lnSpc>
                <a:buNone/>
              </a:pPr>
              <a:r>
                <a:rPr lang="en-US" sz="3000" b="1" strike="noStrike" spc="-1" dirty="0" smtClean="0">
                  <a:solidFill>
                    <a:srgbClr val="FFFFFF"/>
                  </a:solidFill>
                  <a:latin typeface="Inter Bold"/>
                  <a:ea typeface="Inter Bold"/>
                </a:rPr>
                <a:t>RTOS</a:t>
              </a:r>
              <a:endParaRPr lang="en-US" sz="3000" b="0" strike="noStrike" spc="-1" dirty="0">
                <a:latin typeface="Noto Sans CJK KR"/>
              </a:endParaRPr>
            </a:p>
          </p:txBody>
        </p:sp>
      </p:grpSp>
      <p:grpSp>
        <p:nvGrpSpPr>
          <p:cNvPr id="240" name="Group 7"/>
          <p:cNvGrpSpPr/>
          <p:nvPr/>
        </p:nvGrpSpPr>
        <p:grpSpPr>
          <a:xfrm>
            <a:off x="1028880" y="4962600"/>
            <a:ext cx="2762640" cy="898560"/>
            <a:chOff x="1028880" y="4962600"/>
            <a:chExt cx="2762640" cy="898560"/>
          </a:xfrm>
        </p:grpSpPr>
        <p:sp>
          <p:nvSpPr>
            <p:cNvPr id="241" name="Freeform 8"/>
            <p:cNvSpPr/>
            <p:nvPr/>
          </p:nvSpPr>
          <p:spPr>
            <a:xfrm>
              <a:off x="1028880" y="5143680"/>
              <a:ext cx="2762640" cy="717480"/>
            </a:xfrm>
            <a:custGeom>
              <a:avLst/>
              <a:gdLst/>
              <a:ahLst/>
              <a:cxnLst/>
              <a:rect l="l" t="t" r="r" b="b"/>
              <a:pathLst>
                <a:path w="727861" h="189288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TextBox 9"/>
            <p:cNvSpPr/>
            <p:nvPr/>
          </p:nvSpPr>
          <p:spPr>
            <a:xfrm>
              <a:off x="1028880" y="4962600"/>
              <a:ext cx="2762640" cy="898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ts val="4198"/>
                </a:lnSpc>
                <a:buNone/>
              </a:pPr>
              <a:r>
                <a:rPr lang="ko-KR" sz="3000" b="1" strike="noStrike" spc="-1">
                  <a:solidFill>
                    <a:srgbClr val="FFFFFF"/>
                  </a:solidFill>
                  <a:latin typeface="Inter Bold"/>
                  <a:ea typeface="Inter Bold"/>
                </a:rPr>
                <a:t>사고 확률 예측</a:t>
              </a:r>
              <a:endParaRPr lang="en-US" sz="3000" b="0" strike="noStrike" spc="-1">
                <a:latin typeface="Noto Sans CJK KR"/>
              </a:endParaRPr>
            </a:p>
          </p:txBody>
        </p:sp>
      </p:grpSp>
      <p:grpSp>
        <p:nvGrpSpPr>
          <p:cNvPr id="243" name="Group 10"/>
          <p:cNvGrpSpPr/>
          <p:nvPr/>
        </p:nvGrpSpPr>
        <p:grpSpPr>
          <a:xfrm>
            <a:off x="1028880" y="6913800"/>
            <a:ext cx="2762640" cy="898560"/>
            <a:chOff x="1028880" y="6913800"/>
            <a:chExt cx="2762640" cy="898560"/>
          </a:xfrm>
        </p:grpSpPr>
        <p:sp>
          <p:nvSpPr>
            <p:cNvPr id="244" name="Freeform 11"/>
            <p:cNvSpPr/>
            <p:nvPr/>
          </p:nvSpPr>
          <p:spPr>
            <a:xfrm>
              <a:off x="1028880" y="7094880"/>
              <a:ext cx="2762640" cy="717480"/>
            </a:xfrm>
            <a:custGeom>
              <a:avLst/>
              <a:gdLst/>
              <a:ahLst/>
              <a:cxnLst/>
              <a:rect l="l" t="t" r="r" b="b"/>
              <a:pathLst>
                <a:path w="727861" h="189288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" name="TextBox 12"/>
            <p:cNvSpPr/>
            <p:nvPr/>
          </p:nvSpPr>
          <p:spPr>
            <a:xfrm>
              <a:off x="1028880" y="6913800"/>
              <a:ext cx="2762640" cy="898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ts val="4198"/>
                </a:lnSpc>
                <a:buNone/>
              </a:pPr>
              <a:r>
                <a:rPr lang="en-US" sz="3000" b="1" strike="noStrike" spc="-1">
                  <a:solidFill>
                    <a:srgbClr val="FFFFFF"/>
                  </a:solidFill>
                  <a:latin typeface="Inter Bold"/>
                  <a:ea typeface="Inter Bold"/>
                </a:rPr>
                <a:t>ROS </a:t>
              </a:r>
              <a:r>
                <a:rPr lang="ko-KR" sz="3000" b="1" strike="noStrike" spc="-1">
                  <a:solidFill>
                    <a:srgbClr val="FFFFFF"/>
                  </a:solidFill>
                  <a:latin typeface="Inter Bold"/>
                  <a:ea typeface="Inter Bold"/>
                </a:rPr>
                <a:t>도입 고려</a:t>
              </a:r>
              <a:endParaRPr lang="en-US" sz="3000" b="0" strike="noStrike" spc="-1">
                <a:latin typeface="Noto Sans CJK KR"/>
              </a:endParaRPr>
            </a:p>
          </p:txBody>
        </p:sp>
      </p:grpSp>
      <p:sp>
        <p:nvSpPr>
          <p:cNvPr id="246" name="Freeform 13"/>
          <p:cNvSpPr/>
          <p:nvPr/>
        </p:nvSpPr>
        <p:spPr>
          <a:xfrm>
            <a:off x="13064400" y="4624920"/>
            <a:ext cx="4411440" cy="4013280"/>
          </a:xfrm>
          <a:custGeom>
            <a:avLst/>
            <a:gdLst/>
            <a:ahLst/>
            <a:cxnLst/>
            <a:rect l="l" t="t" r="r" b="b"/>
            <a:pathLst>
              <a:path w="4412393" h="4014282">
                <a:moveTo>
                  <a:pt x="0" y="0"/>
                </a:moveTo>
                <a:lnTo>
                  <a:pt x="4412393" y="0"/>
                </a:lnTo>
                <a:lnTo>
                  <a:pt x="4412393" y="4014282"/>
                </a:lnTo>
                <a:lnTo>
                  <a:pt x="0" y="40142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TextBox 14"/>
          <p:cNvSpPr/>
          <p:nvPr/>
        </p:nvSpPr>
        <p:spPr>
          <a:xfrm>
            <a:off x="1896120" y="1366200"/>
            <a:ext cx="5464800" cy="90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7106"/>
              </a:lnSpc>
              <a:buNone/>
            </a:pPr>
            <a:r>
              <a:rPr lang="ko-KR" sz="5070" b="0" strike="noStrike" spc="-341">
                <a:solidFill>
                  <a:srgbClr val="2E5743"/>
                </a:solidFill>
                <a:latin typeface="윤고딕 Bold"/>
                <a:ea typeface="윤고딕 Bold"/>
              </a:rPr>
              <a:t>향후 확장 방향</a:t>
            </a:r>
            <a:endParaRPr lang="en-US" sz="5070" b="0" strike="noStrike" spc="-1">
              <a:latin typeface="Noto Sans CJK KR"/>
            </a:endParaRPr>
          </a:p>
        </p:txBody>
      </p:sp>
      <p:sp>
        <p:nvSpPr>
          <p:cNvPr id="248" name="TextBox 15"/>
          <p:cNvSpPr/>
          <p:nvPr/>
        </p:nvSpPr>
        <p:spPr>
          <a:xfrm>
            <a:off x="1028880" y="1051200"/>
            <a:ext cx="717120" cy="136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10746"/>
              </a:lnSpc>
              <a:buNone/>
            </a:pPr>
            <a:r>
              <a:rPr lang="en-US" sz="7680" b="0" strike="noStrike" spc="-514">
                <a:solidFill>
                  <a:srgbClr val="2E5743"/>
                </a:solidFill>
                <a:latin typeface="윤고딕 Bold"/>
                <a:ea typeface="윤고딕 Bold"/>
              </a:rPr>
              <a:t>6</a:t>
            </a:r>
            <a:endParaRPr lang="en-US" sz="7680" b="0" strike="noStrike" spc="-1">
              <a:latin typeface="Noto Sans CJK KR"/>
            </a:endParaRPr>
          </a:p>
        </p:txBody>
      </p:sp>
      <p:sp>
        <p:nvSpPr>
          <p:cNvPr id="249" name="TextBox 16"/>
          <p:cNvSpPr/>
          <p:nvPr/>
        </p:nvSpPr>
        <p:spPr>
          <a:xfrm>
            <a:off x="1028880" y="4074120"/>
            <a:ext cx="12229200" cy="55143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306"/>
              </a:lnSpc>
              <a:buNone/>
            </a:pPr>
            <a:r>
              <a:rPr lang="en-US" sz="3080" spc="-208" dirty="0" smtClean="0">
                <a:solidFill>
                  <a:srgbClr val="373737"/>
                </a:solidFill>
                <a:latin typeface="윤고딕 Semi-Bold"/>
              </a:rPr>
              <a:t>RTOS </a:t>
            </a:r>
            <a:r>
              <a:rPr lang="ko-KR" altLang="en-US" sz="3080" spc="-208" dirty="0" smtClean="0">
                <a:solidFill>
                  <a:srgbClr val="373737"/>
                </a:solidFill>
                <a:latin typeface="윤고딕 Semi-Bold"/>
              </a:rPr>
              <a:t>기반 시스템 재설계</a:t>
            </a:r>
            <a:endParaRPr lang="en-US" sz="3080" b="0" strike="noStrike" spc="-1" dirty="0">
              <a:latin typeface="Noto Sans CJK KR"/>
            </a:endParaRPr>
          </a:p>
        </p:txBody>
      </p:sp>
      <p:sp>
        <p:nvSpPr>
          <p:cNvPr id="250" name="TextBox 17"/>
          <p:cNvSpPr/>
          <p:nvPr/>
        </p:nvSpPr>
        <p:spPr>
          <a:xfrm>
            <a:off x="1028880" y="6030000"/>
            <a:ext cx="11818440" cy="54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306"/>
              </a:lnSpc>
              <a:buNone/>
            </a:pPr>
            <a:r>
              <a:rPr lang="ko-KR" sz="3080" b="0" strike="noStrike" spc="-208">
                <a:solidFill>
                  <a:srgbClr val="373737"/>
                </a:solidFill>
                <a:latin typeface="윤고딕 Semi-Bold"/>
                <a:ea typeface="윤고딕 Semi-Bold"/>
              </a:rPr>
              <a:t>종합 교통 상황 분석 모델로 발전</a:t>
            </a:r>
            <a:endParaRPr lang="en-US" sz="3080" b="0" strike="noStrike" spc="-1">
              <a:latin typeface="Noto Sans CJK KR"/>
            </a:endParaRPr>
          </a:p>
        </p:txBody>
      </p:sp>
      <p:sp>
        <p:nvSpPr>
          <p:cNvPr id="251" name="TextBox 18"/>
          <p:cNvSpPr/>
          <p:nvPr/>
        </p:nvSpPr>
        <p:spPr>
          <a:xfrm>
            <a:off x="1028880" y="7984800"/>
            <a:ext cx="11818440" cy="54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306"/>
              </a:lnSpc>
              <a:buNone/>
            </a:pPr>
            <a:r>
              <a:rPr lang="ko-KR" sz="3080" b="0" strike="noStrike" spc="-208">
                <a:solidFill>
                  <a:srgbClr val="373737"/>
                </a:solidFill>
                <a:latin typeface="윤고딕 Semi-Bold"/>
                <a:ea typeface="윤고딕 Semi-Bold"/>
              </a:rPr>
              <a:t>향후 확장성을 위한 </a:t>
            </a:r>
            <a:r>
              <a:rPr lang="en-US" sz="3080" b="0" strike="noStrike" spc="-208">
                <a:solidFill>
                  <a:srgbClr val="373737"/>
                </a:solidFill>
                <a:latin typeface="윤고딕 Semi-Bold"/>
                <a:ea typeface="윤고딕 Semi-Bold"/>
              </a:rPr>
              <a:t>ROS </a:t>
            </a:r>
            <a:r>
              <a:rPr lang="ko-KR" sz="3080" b="0" strike="noStrike" spc="-208">
                <a:solidFill>
                  <a:srgbClr val="373737"/>
                </a:solidFill>
                <a:latin typeface="윤고딕 Semi-Bold"/>
                <a:ea typeface="윤고딕 Semi-Bold"/>
              </a:rPr>
              <a:t>기반 설계</a:t>
            </a:r>
            <a:endParaRPr lang="en-US" sz="3080" b="0" strike="noStrike" spc="-1"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</TotalTime>
  <Words>350</Words>
  <Application>Microsoft Office PowerPoint</Application>
  <PresentationFormat>사용자 지정</PresentationFormat>
  <Paragraphs>92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3" baseType="lpstr">
      <vt:lpstr>DejaVu Sans</vt:lpstr>
      <vt:lpstr>Inter Bold</vt:lpstr>
      <vt:lpstr>Noto Sans CJK KR</vt:lpstr>
      <vt:lpstr>Noto Serif CJK KR</vt:lpstr>
      <vt:lpstr>윤고딕 Bold</vt:lpstr>
      <vt:lpstr>윤고딕 Medium</vt:lpstr>
      <vt:lpstr>윤고딕 Semi-Bold</vt:lpstr>
      <vt:lpstr>Arial</vt:lpstr>
      <vt:lpstr>Calibri</vt:lpstr>
      <vt:lpstr>Symbol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심플한 회사 사업 프로젝트 소개 프레젠테이션</dc:title>
  <dc:subject/>
  <dc:creator/>
  <dc:description/>
  <cp:lastModifiedBy>KCCISTC</cp:lastModifiedBy>
  <cp:revision>15</cp:revision>
  <dcterms:created xsi:type="dcterms:W3CDTF">2006-08-16T00:00:00Z</dcterms:created>
  <dcterms:modified xsi:type="dcterms:W3CDTF">2025-05-15T19:42:19Z</dcterms:modified>
  <dc:identifier>DAGmj1iFqZc</dc:identifier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사용자 지정</vt:lpwstr>
  </property>
  <property fmtid="{D5CDD505-2E9C-101B-9397-08002B2CF9AE}" pid="3" name="Slides">
    <vt:i4>10</vt:i4>
  </property>
</Properties>
</file>